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6"/>
  </p:notesMasterIdLst>
  <p:sldIdLst>
    <p:sldId id="392" r:id="rId2"/>
    <p:sldId id="345" r:id="rId3"/>
    <p:sldId id="410" r:id="rId4"/>
    <p:sldId id="393" r:id="rId5"/>
    <p:sldId id="369" r:id="rId6"/>
    <p:sldId id="360" r:id="rId7"/>
    <p:sldId id="371" r:id="rId8"/>
    <p:sldId id="372" r:id="rId9"/>
    <p:sldId id="341" r:id="rId10"/>
    <p:sldId id="342" r:id="rId11"/>
    <p:sldId id="346" r:id="rId12"/>
    <p:sldId id="358" r:id="rId13"/>
    <p:sldId id="359" r:id="rId14"/>
    <p:sldId id="409" r:id="rId15"/>
    <p:sldId id="411" r:id="rId16"/>
    <p:sldId id="405" r:id="rId17"/>
    <p:sldId id="391" r:id="rId18"/>
    <p:sldId id="404" r:id="rId19"/>
    <p:sldId id="394" r:id="rId20"/>
    <p:sldId id="407" r:id="rId21"/>
    <p:sldId id="398" r:id="rId22"/>
    <p:sldId id="401" r:id="rId23"/>
    <p:sldId id="419" r:id="rId24"/>
    <p:sldId id="386" r:id="rId25"/>
    <p:sldId id="399" r:id="rId26"/>
    <p:sldId id="420" r:id="rId27"/>
    <p:sldId id="377" r:id="rId28"/>
    <p:sldId id="415" r:id="rId29"/>
    <p:sldId id="416" r:id="rId30"/>
    <p:sldId id="417" r:id="rId31"/>
    <p:sldId id="412" r:id="rId32"/>
    <p:sldId id="354" r:id="rId33"/>
    <p:sldId id="366" r:id="rId34"/>
    <p:sldId id="418" r:id="rId35"/>
    <p:sldId id="414" r:id="rId36"/>
    <p:sldId id="338" r:id="rId37"/>
    <p:sldId id="336" r:id="rId38"/>
    <p:sldId id="334" r:id="rId39"/>
    <p:sldId id="335" r:id="rId40"/>
    <p:sldId id="344" r:id="rId41"/>
    <p:sldId id="343" r:id="rId42"/>
    <p:sldId id="352" r:id="rId43"/>
    <p:sldId id="364" r:id="rId44"/>
    <p:sldId id="356"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30"/>
    <p:restoredTop sz="94173"/>
  </p:normalViewPr>
  <p:slideViewPr>
    <p:cSldViewPr snapToGrid="0">
      <p:cViewPr>
        <p:scale>
          <a:sx n="129" d="100"/>
          <a:sy n="129" d="100"/>
        </p:scale>
        <p:origin x="784" y="-104"/>
      </p:cViewPr>
      <p:guideLst/>
    </p:cSldViewPr>
  </p:slideViewPr>
  <p:outlineViewPr>
    <p:cViewPr>
      <p:scale>
        <a:sx n="33" d="100"/>
        <a:sy n="33" d="100"/>
      </p:scale>
      <p:origin x="0" y="0"/>
    </p:cViewPr>
  </p:outlineViewPr>
  <p:notesTextViewPr>
    <p:cViewPr>
      <p:scale>
        <a:sx n="50" d="100"/>
        <a:sy n="5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2024/11/13</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36095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051832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3069039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2164902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3055741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536681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720769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1572508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6644584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39</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40</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42</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43</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44</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2024/11/13</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2024/11/13</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2024/11/13</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2024/11/13</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1.emf"/><Relationship Id="rId7"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3.emf"/><Relationship Id="rId4" Type="http://schemas.openxmlformats.org/officeDocument/2006/relationships/image" Target="../media/image22.emf"/><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emf"/><Relationship Id="rId4" Type="http://schemas.openxmlformats.org/officeDocument/2006/relationships/image" Target="../media/image35.emf"/></Relationships>
</file>

<file path=ppt/slides/_rels/slide15.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3.emf"/><Relationship Id="rId5" Type="http://schemas.openxmlformats.org/officeDocument/2006/relationships/image" Target="../media/image42.png"/><Relationship Id="rId4" Type="http://schemas.openxmlformats.org/officeDocument/2006/relationships/image" Target="../media/image41.emf"/></Relationships>
</file>

<file path=ppt/slides/_rels/slide16.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png"/><Relationship Id="rId7" Type="http://schemas.openxmlformats.org/officeDocument/2006/relationships/image" Target="../media/image56.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19.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emf"/><Relationship Id="rId3" Type="http://schemas.openxmlformats.org/officeDocument/2006/relationships/image" Target="../media/image64.png"/><Relationship Id="rId7" Type="http://schemas.openxmlformats.org/officeDocument/2006/relationships/image" Target="../media/image66.emf"/><Relationship Id="rId12" Type="http://schemas.openxmlformats.org/officeDocument/2006/relationships/image" Target="../media/image71.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3.emf"/><Relationship Id="rId11" Type="http://schemas.openxmlformats.org/officeDocument/2006/relationships/image" Target="../media/image70.emf"/><Relationship Id="rId5" Type="http://schemas.openxmlformats.org/officeDocument/2006/relationships/image" Target="../media/image46.emf"/><Relationship Id="rId10" Type="http://schemas.openxmlformats.org/officeDocument/2006/relationships/image" Target="../media/image69.emf"/><Relationship Id="rId4" Type="http://schemas.openxmlformats.org/officeDocument/2006/relationships/image" Target="../media/image65.png"/><Relationship Id="rId9" Type="http://schemas.openxmlformats.org/officeDocument/2006/relationships/image" Target="../media/image68.emf"/><Relationship Id="rId14" Type="http://schemas.openxmlformats.org/officeDocument/2006/relationships/image" Target="../media/image73.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png"/><Relationship Id="rId7" Type="http://schemas.openxmlformats.org/officeDocument/2006/relationships/image" Target="../media/image78.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7.emf"/><Relationship Id="rId11" Type="http://schemas.openxmlformats.org/officeDocument/2006/relationships/image" Target="../media/image82.emf"/><Relationship Id="rId5" Type="http://schemas.openxmlformats.org/officeDocument/2006/relationships/image" Target="../media/image76.emf"/><Relationship Id="rId10" Type="http://schemas.openxmlformats.org/officeDocument/2006/relationships/image" Target="../media/image81.emf"/><Relationship Id="rId4" Type="http://schemas.openxmlformats.org/officeDocument/2006/relationships/image" Target="../media/image75.png"/><Relationship Id="rId9" Type="http://schemas.openxmlformats.org/officeDocument/2006/relationships/image" Target="../media/image80.emf"/></Relationships>
</file>

<file path=ppt/slides/_rels/slide21.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6.emf"/><Relationship Id="rId5" Type="http://schemas.openxmlformats.org/officeDocument/2006/relationships/image" Target="../media/image85.emf"/><Relationship Id="rId10" Type="http://schemas.openxmlformats.org/officeDocument/2006/relationships/image" Target="../media/image90.emf"/><Relationship Id="rId4" Type="http://schemas.openxmlformats.org/officeDocument/2006/relationships/image" Target="../media/image84.emf"/><Relationship Id="rId9" Type="http://schemas.openxmlformats.org/officeDocument/2006/relationships/image" Target="../media/image89.emf"/></Relationships>
</file>

<file path=ppt/slides/_rels/slide22.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91.png"/><Relationship Id="rId7" Type="http://schemas.openxmlformats.org/officeDocument/2006/relationships/image" Target="../media/image95.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4.emf"/><Relationship Id="rId11" Type="http://schemas.openxmlformats.org/officeDocument/2006/relationships/image" Target="../media/image99.emf"/><Relationship Id="rId5" Type="http://schemas.openxmlformats.org/officeDocument/2006/relationships/image" Target="../media/image93.emf"/><Relationship Id="rId10" Type="http://schemas.openxmlformats.org/officeDocument/2006/relationships/image" Target="../media/image98.emf"/><Relationship Id="rId4" Type="http://schemas.openxmlformats.org/officeDocument/2006/relationships/image" Target="../media/image92.emf"/><Relationship Id="rId9" Type="http://schemas.openxmlformats.org/officeDocument/2006/relationships/image" Target="../media/image97.emf"/></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03.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104.emf"/><Relationship Id="rId7" Type="http://schemas.openxmlformats.org/officeDocument/2006/relationships/image" Target="../media/image106.em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emf"/><Relationship Id="rId5" Type="http://schemas.openxmlformats.org/officeDocument/2006/relationships/image" Target="../media/image105.emf"/><Relationship Id="rId4" Type="http://schemas.openxmlformats.org/officeDocument/2006/relationships/image" Target="../media/image6.emf"/><Relationship Id="rId9" Type="http://schemas.openxmlformats.org/officeDocument/2006/relationships/image" Target="../media/image107.emf"/></Relationships>
</file>

<file path=ppt/slides/_rels/slide29.xml.rels><?xml version="1.0" encoding="UTF-8" standalone="yes"?>
<Relationships xmlns="http://schemas.openxmlformats.org/package/2006/relationships"><Relationship Id="rId3" Type="http://schemas.openxmlformats.org/officeDocument/2006/relationships/image" Target="../media/image108.emf"/><Relationship Id="rId7" Type="http://schemas.openxmlformats.org/officeDocument/2006/relationships/image" Target="../media/image112.em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emf"/><Relationship Id="rId7" Type="http://schemas.openxmlformats.org/officeDocument/2006/relationships/image" Target="../media/image117.emf"/><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16.emf"/><Relationship Id="rId5" Type="http://schemas.openxmlformats.org/officeDocument/2006/relationships/image" Target="../media/image115.emf"/><Relationship Id="rId4" Type="http://schemas.openxmlformats.org/officeDocument/2006/relationships/image" Target="../media/image114.emf"/><Relationship Id="rId9" Type="http://schemas.openxmlformats.org/officeDocument/2006/relationships/image" Target="../media/image119.emf"/></Relationships>
</file>

<file path=ppt/slides/_rels/slide31.xml.rels><?xml version="1.0" encoding="UTF-8" standalone="yes"?>
<Relationships xmlns="http://schemas.openxmlformats.org/package/2006/relationships"><Relationship Id="rId8" Type="http://schemas.openxmlformats.org/officeDocument/2006/relationships/image" Target="../media/image81.emf"/><Relationship Id="rId13" Type="http://schemas.openxmlformats.org/officeDocument/2006/relationships/image" Target="../media/image125.emf"/><Relationship Id="rId3" Type="http://schemas.openxmlformats.org/officeDocument/2006/relationships/image" Target="../media/image120.png"/><Relationship Id="rId7" Type="http://schemas.openxmlformats.org/officeDocument/2006/relationships/image" Target="../media/image78.emf"/><Relationship Id="rId12" Type="http://schemas.openxmlformats.org/officeDocument/2006/relationships/image" Target="../media/image124.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77.emf"/><Relationship Id="rId11" Type="http://schemas.openxmlformats.org/officeDocument/2006/relationships/image" Target="../media/image123.emf"/><Relationship Id="rId5" Type="http://schemas.openxmlformats.org/officeDocument/2006/relationships/image" Target="../media/image76.emf"/><Relationship Id="rId10" Type="http://schemas.openxmlformats.org/officeDocument/2006/relationships/image" Target="../media/image122.emf"/><Relationship Id="rId4" Type="http://schemas.openxmlformats.org/officeDocument/2006/relationships/image" Target="../media/image121.png"/><Relationship Id="rId9" Type="http://schemas.openxmlformats.org/officeDocument/2006/relationships/image" Target="../media/image82.emf"/><Relationship Id="rId14" Type="http://schemas.openxmlformats.org/officeDocument/2006/relationships/image" Target="../media/image126.emf"/></Relationships>
</file>

<file path=ppt/slides/_rels/slide32.xml.rels><?xml version="1.0" encoding="UTF-8" standalone="yes"?>
<Relationships xmlns="http://schemas.openxmlformats.org/package/2006/relationships"><Relationship Id="rId8" Type="http://schemas.openxmlformats.org/officeDocument/2006/relationships/image" Target="../media/image132.emf"/><Relationship Id="rId3" Type="http://schemas.openxmlformats.org/officeDocument/2006/relationships/image" Target="../media/image127.emf"/><Relationship Id="rId7" Type="http://schemas.openxmlformats.org/officeDocument/2006/relationships/image" Target="../media/image131.emf"/><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 Id="rId9" Type="http://schemas.openxmlformats.org/officeDocument/2006/relationships/image" Target="../media/image133.emf"/></Relationships>
</file>

<file path=ppt/slides/_rels/slide33.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35.emf"/></Relationships>
</file>

<file path=ppt/slides/_rels/slide34.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38.emf"/><Relationship Id="rId4" Type="http://schemas.openxmlformats.org/officeDocument/2006/relationships/image" Target="../media/image137.emf"/></Relationships>
</file>

<file path=ppt/slides/_rels/slide3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40.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48.emf"/><Relationship Id="rId3" Type="http://schemas.openxmlformats.org/officeDocument/2006/relationships/image" Target="../media/image143.emf"/><Relationship Id="rId7" Type="http://schemas.openxmlformats.org/officeDocument/2006/relationships/image" Target="../media/image147.emf"/><Relationship Id="rId2" Type="http://schemas.openxmlformats.org/officeDocument/2006/relationships/image" Target="../media/image142.png"/><Relationship Id="rId1" Type="http://schemas.openxmlformats.org/officeDocument/2006/relationships/slideLayout" Target="../slideLayouts/slideLayout3.xml"/><Relationship Id="rId6" Type="http://schemas.openxmlformats.org/officeDocument/2006/relationships/image" Target="../media/image146.emf"/><Relationship Id="rId5" Type="http://schemas.openxmlformats.org/officeDocument/2006/relationships/image" Target="../media/image145.emf"/><Relationship Id="rId4" Type="http://schemas.openxmlformats.org/officeDocument/2006/relationships/image" Target="../media/image144.emf"/><Relationship Id="rId9" Type="http://schemas.openxmlformats.org/officeDocument/2006/relationships/image" Target="../media/image149.emf"/></Relationships>
</file>

<file path=ppt/slides/_rels/slide42.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53.emf"/><Relationship Id="rId5" Type="http://schemas.openxmlformats.org/officeDocument/2006/relationships/image" Target="../media/image152.emf"/><Relationship Id="rId4" Type="http://schemas.openxmlformats.org/officeDocument/2006/relationships/image" Target="../media/image151.emf"/></Relationships>
</file>

<file path=ppt/slides/_rels/slide43.xml.rels><?xml version="1.0" encoding="UTF-8" standalone="yes"?>
<Relationships xmlns="http://schemas.openxmlformats.org/package/2006/relationships"><Relationship Id="rId3" Type="http://schemas.openxmlformats.org/officeDocument/2006/relationships/image" Target="../media/image151.emf"/><Relationship Id="rId7" Type="http://schemas.openxmlformats.org/officeDocument/2006/relationships/image" Target="../media/image155.emf"/><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54.emf"/><Relationship Id="rId5" Type="http://schemas.openxmlformats.org/officeDocument/2006/relationships/image" Target="../media/image153.emf"/><Relationship Id="rId4" Type="http://schemas.openxmlformats.org/officeDocument/2006/relationships/image" Target="../media/image152.emf"/></Relationships>
</file>

<file path=ppt/slides/_rels/slide44.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59.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58.png"/><Relationship Id="rId4" Type="http://schemas.openxmlformats.org/officeDocument/2006/relationships/image" Target="../media/image1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273275" y="1122363"/>
            <a:ext cx="8585254" cy="2620582"/>
          </a:xfrm>
        </p:spPr>
        <p:txBody>
          <a:bodyPr>
            <a:normAutofit/>
          </a:bodyPr>
          <a:lstStyle/>
          <a:p>
            <a:r>
              <a:rPr lang="ja-JP" altLang="en-US" sz="4400"/>
              <a:t>ブラックホールを回る</a:t>
            </a:r>
            <a:br>
              <a:rPr lang="en-US" altLang="ja-JP" sz="4400" dirty="0"/>
            </a:br>
            <a:r>
              <a:rPr lang="ja-JP" altLang="en-US" sz="4400"/>
              <a:t>幾何学的に薄い降着円盤の作る像</a:t>
            </a:r>
            <a:endParaRPr kumimoji="1" lang="ja-JP" altLang="en-US" sz="4400">
              <a:solidFill>
                <a:srgbClr val="FF0000"/>
              </a:solidFill>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3742945"/>
            <a:ext cx="8351519" cy="2593687"/>
          </a:xfrm>
        </p:spPr>
        <p:txBody>
          <a:bodyPr>
            <a:normAutofit/>
          </a:bodyPr>
          <a:lstStyle/>
          <a:p>
            <a:pPr marL="0" indent="0" eaLnBrk="0">
              <a:lnSpc>
                <a:spcPct val="150000"/>
              </a:lnSpc>
              <a:spcBef>
                <a:spcPts val="0"/>
              </a:spcBef>
              <a:buNone/>
            </a:pPr>
            <a:r>
              <a:rPr lang="en-US" altLang="ja-JP" dirty="0">
                <a:solidFill>
                  <a:schemeClr val="bg2">
                    <a:lumMod val="50000"/>
                  </a:schemeClr>
                </a:solidFill>
              </a:rPr>
              <a:t>R</a:t>
            </a:r>
            <a:r>
              <a:rPr lang="en-US" altLang="ja-JP" sz="1800" dirty="0">
                <a:solidFill>
                  <a:schemeClr val="bg2">
                    <a:lumMod val="50000"/>
                  </a:schemeClr>
                </a:solidFill>
              </a:rPr>
              <a:t>eview: Jean-</a:t>
            </a:r>
            <a:r>
              <a:rPr lang="en-US" altLang="ja-JP" sz="1800" dirty="0" err="1">
                <a:solidFill>
                  <a:schemeClr val="bg2">
                    <a:lumMod val="50000"/>
                  </a:schemeClr>
                </a:solidFill>
              </a:rPr>
              <a:t>pierre</a:t>
            </a:r>
            <a:r>
              <a:rPr lang="en-US" altLang="ja-JP" sz="1800" dirty="0">
                <a:solidFill>
                  <a:schemeClr val="bg2">
                    <a:lumMod val="50000"/>
                  </a:schemeClr>
                </a:solidFill>
              </a:rPr>
              <a:t> </a:t>
            </a:r>
            <a:r>
              <a:rPr lang="en-US" altLang="ja-JP" sz="1800" dirty="0" err="1">
                <a:solidFill>
                  <a:schemeClr val="bg2">
                    <a:lumMod val="50000"/>
                  </a:schemeClr>
                </a:solidFill>
              </a:rPr>
              <a:t>Luminet</a:t>
            </a:r>
            <a:r>
              <a:rPr lang="en-US" altLang="ja-JP" dirty="0">
                <a:solidFill>
                  <a:schemeClr val="bg2">
                    <a:lumMod val="50000"/>
                  </a:schemeClr>
                </a:solidFill>
              </a:rPr>
              <a:t>, </a:t>
            </a:r>
          </a:p>
          <a:p>
            <a:pPr marL="0" indent="0" eaLnBrk="0">
              <a:lnSpc>
                <a:spcPct val="150000"/>
              </a:lnSpc>
              <a:spcBef>
                <a:spcPts val="0"/>
              </a:spcBef>
              <a:buNone/>
            </a:pPr>
            <a:r>
              <a:rPr lang="en-US" altLang="ja-JP" i="1" dirty="0">
                <a:solidFill>
                  <a:schemeClr val="bg2">
                    <a:lumMod val="50000"/>
                  </a:schemeClr>
                </a:solidFill>
              </a:rPr>
              <a:t>I</a:t>
            </a:r>
            <a:r>
              <a:rPr lang="en-US" altLang="ja-JP" sz="1800" i="1" dirty="0">
                <a:solidFill>
                  <a:schemeClr val="bg2">
                    <a:lumMod val="50000"/>
                  </a:schemeClr>
                </a:solidFill>
              </a:rPr>
              <a:t>mage of sphere black hole with thin accretion disk</a:t>
            </a:r>
            <a:r>
              <a:rPr lang="en-US" altLang="ja-JP" sz="1800" dirty="0">
                <a:solidFill>
                  <a:schemeClr val="bg2">
                    <a:lumMod val="50000"/>
                  </a:schemeClr>
                </a:solidFill>
              </a:rPr>
              <a:t>,</a:t>
            </a:r>
          </a:p>
          <a:p>
            <a:pPr marL="0" indent="0" eaLnBrk="0">
              <a:lnSpc>
                <a:spcPct val="150000"/>
              </a:lnSpc>
              <a:spcBef>
                <a:spcPts val="0"/>
              </a:spcBef>
              <a:buNone/>
            </a:pPr>
            <a:r>
              <a:rPr lang="en-US" altLang="ja-JP" dirty="0">
                <a:solidFill>
                  <a:schemeClr val="bg2">
                    <a:lumMod val="50000"/>
                  </a:schemeClr>
                </a:solidFill>
              </a:rPr>
              <a:t>Astron. </a:t>
            </a:r>
            <a:r>
              <a:rPr lang="en-US" altLang="ja-JP" dirty="0" err="1">
                <a:solidFill>
                  <a:schemeClr val="bg2">
                    <a:lumMod val="50000"/>
                  </a:schemeClr>
                </a:solidFill>
              </a:rPr>
              <a:t>Astrophys</a:t>
            </a:r>
            <a:r>
              <a:rPr lang="en-US" altLang="ja-JP" dirty="0">
                <a:solidFill>
                  <a:schemeClr val="bg2">
                    <a:lumMod val="50000"/>
                  </a:schemeClr>
                </a:solidFill>
              </a:rPr>
              <a:t>. 75, 228 (1978)</a:t>
            </a:r>
            <a:endParaRPr kumimoji="1" lang="en-US" altLang="ja-JP" dirty="0">
              <a:latin typeface="Hiragino Kaku Gothic Std W8" panose="020B0800000000000000" pitchFamily="34" charset="-128"/>
              <a:ea typeface="Hiragino Kaku Gothic Std W8" panose="020B0800000000000000" pitchFamily="34" charset="-128"/>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10</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運動可能領域の解析</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6" name="図 5">
            <a:extLst>
              <a:ext uri="{FF2B5EF4-FFF2-40B4-BE49-F238E27FC236}">
                <a16:creationId xmlns:a16="http://schemas.microsoft.com/office/drawing/2014/main" id="{DC5FC148-D7A0-636F-E0E9-26C51EFC602A}"/>
              </a:ext>
            </a:extLst>
          </p:cNvPr>
          <p:cNvPicPr>
            <a:picLocks noChangeAspect="1"/>
          </p:cNvPicPr>
          <p:nvPr/>
        </p:nvPicPr>
        <p:blipFill>
          <a:blip r:embed="rId6"/>
          <a:stretch>
            <a:fillRect/>
          </a:stretch>
        </p:blipFill>
        <p:spPr>
          <a:xfrm>
            <a:off x="3613823" y="1817296"/>
            <a:ext cx="2521612" cy="543651"/>
          </a:xfrm>
          <a:prstGeom prst="rect">
            <a:avLst/>
          </a:prstGeom>
        </p:spPr>
      </p:pic>
      <p:pic>
        <p:nvPicPr>
          <p:cNvPr id="8" name="図 7">
            <a:extLst>
              <a:ext uri="{FF2B5EF4-FFF2-40B4-BE49-F238E27FC236}">
                <a16:creationId xmlns:a16="http://schemas.microsoft.com/office/drawing/2014/main" id="{DDBDC9DD-2E86-89CC-7F64-9C447D738D40}"/>
              </a:ext>
            </a:extLst>
          </p:cNvPr>
          <p:cNvPicPr>
            <a:picLocks noChangeAspect="1"/>
          </p:cNvPicPr>
          <p:nvPr/>
        </p:nvPicPr>
        <p:blipFill>
          <a:blip r:embed="rId7"/>
          <a:stretch>
            <a:fillRect/>
          </a:stretch>
        </p:blipFill>
        <p:spPr>
          <a:xfrm>
            <a:off x="4912933" y="2429452"/>
            <a:ext cx="1752407" cy="543651"/>
          </a:xfrm>
          <a:prstGeom prst="rect">
            <a:avLst/>
          </a:prstGeom>
        </p:spPr>
      </p:pic>
      <p:pic>
        <p:nvPicPr>
          <p:cNvPr id="17" name="図 16">
            <a:extLst>
              <a:ext uri="{FF2B5EF4-FFF2-40B4-BE49-F238E27FC236}">
                <a16:creationId xmlns:a16="http://schemas.microsoft.com/office/drawing/2014/main" id="{CD552131-319D-02B9-7D87-BE28B4172F97}"/>
              </a:ext>
            </a:extLst>
          </p:cNvPr>
          <p:cNvPicPr>
            <a:picLocks noChangeAspect="1"/>
          </p:cNvPicPr>
          <p:nvPr/>
        </p:nvPicPr>
        <p:blipFill>
          <a:blip r:embed="rId8"/>
          <a:stretch>
            <a:fillRect/>
          </a:stretch>
        </p:blipFill>
        <p:spPr>
          <a:xfrm>
            <a:off x="2094676" y="3018725"/>
            <a:ext cx="4954575" cy="3442897"/>
          </a:xfrm>
          <a:prstGeom prst="rect">
            <a:avLst/>
          </a:prstGeom>
        </p:spPr>
      </p:pic>
    </p:spTree>
    <p:extLst>
      <p:ext uri="{BB962C8B-B14F-4D97-AF65-F5344CB8AC3E}">
        <p14:creationId xmlns:p14="http://schemas.microsoft.com/office/powerpoint/2010/main" val="420685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11</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endParaRPr kumimoji="1" lang="en-US" altLang="ja-JP" sz="1800" dirty="0">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19998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25985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8330135" y="4000820"/>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8330135"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8330135" y="5223429"/>
            <a:ext cx="217491" cy="172878"/>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6"/>
          <a:stretch>
            <a:fillRect/>
          </a:stretch>
        </p:blipFill>
        <p:spPr>
          <a:xfrm>
            <a:off x="628650"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3695819" y="3342561"/>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3205675"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2657672" y="3341253"/>
            <a:ext cx="217491" cy="172878"/>
          </a:xfrm>
          <a:prstGeom prst="rect">
            <a:avLst/>
          </a:prstGeom>
        </p:spPr>
      </p:pic>
      <p:pic>
        <p:nvPicPr>
          <p:cNvPr id="13" name="図 12">
            <a:extLst>
              <a:ext uri="{FF2B5EF4-FFF2-40B4-BE49-F238E27FC236}">
                <a16:creationId xmlns:a16="http://schemas.microsoft.com/office/drawing/2014/main" id="{E1EDCC96-5611-BEB7-894C-78FE9E445AED}"/>
              </a:ext>
            </a:extLst>
          </p:cNvPr>
          <p:cNvPicPr>
            <a:picLocks noChangeAspect="1"/>
          </p:cNvPicPr>
          <p:nvPr/>
        </p:nvPicPr>
        <p:blipFill>
          <a:blip r:embed="rId7"/>
          <a:stretch>
            <a:fillRect/>
          </a:stretch>
        </p:blipFill>
        <p:spPr>
          <a:xfrm>
            <a:off x="2102014" y="6427372"/>
            <a:ext cx="428926" cy="191208"/>
          </a:xfrm>
          <a:prstGeom prst="rect">
            <a:avLst/>
          </a:prstGeom>
        </p:spPr>
      </p:pic>
      <p:pic>
        <p:nvPicPr>
          <p:cNvPr id="14" name="図 13">
            <a:extLst>
              <a:ext uri="{FF2B5EF4-FFF2-40B4-BE49-F238E27FC236}">
                <a16:creationId xmlns:a16="http://schemas.microsoft.com/office/drawing/2014/main" id="{CE1ABD4C-08EB-6FE8-1583-6A565C897B0D}"/>
              </a:ext>
            </a:extLst>
          </p:cNvPr>
          <p:cNvPicPr>
            <a:picLocks noChangeAspect="1"/>
          </p:cNvPicPr>
          <p:nvPr/>
        </p:nvPicPr>
        <p:blipFill>
          <a:blip r:embed="rId8"/>
          <a:stretch>
            <a:fillRect/>
          </a:stretch>
        </p:blipFill>
        <p:spPr>
          <a:xfrm>
            <a:off x="313967" y="4755908"/>
            <a:ext cx="416285" cy="197468"/>
          </a:xfrm>
          <a:prstGeom prst="rect">
            <a:avLst/>
          </a:prstGeom>
        </p:spPr>
      </p:pic>
      <p:pic>
        <p:nvPicPr>
          <p:cNvPr id="16" name="図 15">
            <a:extLst>
              <a:ext uri="{FF2B5EF4-FFF2-40B4-BE49-F238E27FC236}">
                <a16:creationId xmlns:a16="http://schemas.microsoft.com/office/drawing/2014/main" id="{A8AECAEE-F462-B79F-B555-EF65B826A47E}"/>
              </a:ext>
            </a:extLst>
          </p:cNvPr>
          <p:cNvPicPr>
            <a:picLocks noChangeAspect="1"/>
          </p:cNvPicPr>
          <p:nvPr/>
        </p:nvPicPr>
        <p:blipFill>
          <a:blip r:embed="rId9"/>
          <a:stretch>
            <a:fillRect/>
          </a:stretch>
        </p:blipFill>
        <p:spPr>
          <a:xfrm>
            <a:off x="4374292" y="3392571"/>
            <a:ext cx="3923567" cy="2726458"/>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12</a:t>
            </a:fld>
            <a:r>
              <a:rPr lang="en-US"/>
              <a:t>/n</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ja-JP" altLang="en-US"/>
              <a:t>（</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重力中心から半径　　に位置する降着円盤（図の黄色部分）がスクリーンに写す像を考える。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具体的には、円盤上のある光源点を　　とおき、そこから放たれた光がスクリーンに写る位置　　を計算する。これを円盤全体に適用する。</a:t>
            </a:r>
            <a:endParaRPr lang="en-US" altLang="ja-JP" sz="1800" dirty="0"/>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2713901" y="1452485"/>
            <a:ext cx="150492" cy="159897"/>
          </a:xfrm>
          <a:prstGeom prst="rect">
            <a:avLst/>
          </a:prstGeom>
        </p:spPr>
      </p:pic>
      <p:pic>
        <p:nvPicPr>
          <p:cNvPr id="5" name="図 4">
            <a:extLst>
              <a:ext uri="{FF2B5EF4-FFF2-40B4-BE49-F238E27FC236}">
                <a16:creationId xmlns:a16="http://schemas.microsoft.com/office/drawing/2014/main" id="{5DDED4C0-87E6-114E-F8D6-7D74B5708E01}"/>
              </a:ext>
            </a:extLst>
          </p:cNvPr>
          <p:cNvPicPr>
            <a:picLocks noChangeAspect="1"/>
          </p:cNvPicPr>
          <p:nvPr/>
        </p:nvPicPr>
        <p:blipFill>
          <a:blip r:embed="rId4"/>
          <a:stretch>
            <a:fillRect/>
          </a:stretch>
        </p:blipFill>
        <p:spPr>
          <a:xfrm>
            <a:off x="1804125" y="3323256"/>
            <a:ext cx="5453520" cy="3467122"/>
          </a:xfrm>
          <a:prstGeom prst="rect">
            <a:avLst/>
          </a:prstGeom>
        </p:spPr>
      </p:pic>
      <p:pic>
        <p:nvPicPr>
          <p:cNvPr id="9" name="図 8">
            <a:extLst>
              <a:ext uri="{FF2B5EF4-FFF2-40B4-BE49-F238E27FC236}">
                <a16:creationId xmlns:a16="http://schemas.microsoft.com/office/drawing/2014/main" id="{A95B3953-113C-4D6A-2B28-3E4FCCA1C347}"/>
              </a:ext>
            </a:extLst>
          </p:cNvPr>
          <p:cNvPicPr>
            <a:picLocks noChangeAspect="1"/>
          </p:cNvPicPr>
          <p:nvPr/>
        </p:nvPicPr>
        <p:blipFill>
          <a:blip r:embed="rId5"/>
          <a:stretch>
            <a:fillRect/>
          </a:stretch>
        </p:blipFill>
        <p:spPr>
          <a:xfrm>
            <a:off x="4530885" y="2604008"/>
            <a:ext cx="173665" cy="211419"/>
          </a:xfrm>
          <a:prstGeom prst="rect">
            <a:avLst/>
          </a:prstGeom>
        </p:spPr>
      </p:pic>
      <p:pic>
        <p:nvPicPr>
          <p:cNvPr id="12" name="図 11">
            <a:extLst>
              <a:ext uri="{FF2B5EF4-FFF2-40B4-BE49-F238E27FC236}">
                <a16:creationId xmlns:a16="http://schemas.microsoft.com/office/drawing/2014/main" id="{5A2D9017-7959-E265-67A3-B7B8B5B80975}"/>
              </a:ext>
            </a:extLst>
          </p:cNvPr>
          <p:cNvPicPr>
            <a:picLocks noChangeAspect="1"/>
          </p:cNvPicPr>
          <p:nvPr/>
        </p:nvPicPr>
        <p:blipFill>
          <a:blip r:embed="rId6"/>
          <a:stretch>
            <a:fillRect/>
          </a:stretch>
        </p:blipFill>
        <p:spPr>
          <a:xfrm>
            <a:off x="2864393" y="3045530"/>
            <a:ext cx="225176" cy="225176"/>
          </a:xfrm>
          <a:prstGeom prst="rect">
            <a:avLst/>
          </a:prstGeom>
        </p:spPr>
      </p:pic>
    </p:spTree>
    <p:extLst>
      <p:ext uri="{BB962C8B-B14F-4D97-AF65-F5344CB8AC3E}">
        <p14:creationId xmlns:p14="http://schemas.microsoft.com/office/powerpoint/2010/main" val="3605599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kumimoji="1" lang="en-US" altLang="ja-JP" dirty="0">
                <a:latin typeface="Hiragino Kaku Gothic Std W8" panose="020B0800000000000000" pitchFamily="34" charset="-128"/>
                <a:ea typeface="Hiragino Kaku Gothic Std W8" panose="020B0800000000000000" pitchFamily="34" charset="-128"/>
              </a:rPr>
              <a:t>2/3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a:t>BH</a:t>
            </a:r>
            <a:r>
              <a:rPr lang="ja-JP" altLang="en-US" sz="1800"/>
              <a:t>中心を原点　　ととり、</a:t>
            </a:r>
            <a:r>
              <a:rPr lang="en-US" altLang="ja-JP" sz="1800" dirty="0"/>
              <a:t>3</a:t>
            </a:r>
            <a:r>
              <a:rPr lang="ja-JP" altLang="en-US" sz="1800"/>
              <a:t>次元極座標を設定する。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スクリーンの中心位置　</a:t>
            </a:r>
            <a:r>
              <a:rPr lang="ja-JP" altLang="en-US" sz="1800" dirty="0"/>
              <a:t>　</a:t>
            </a:r>
            <a:r>
              <a:rPr lang="ja-JP" altLang="en-US" sz="1800"/>
              <a:t>は　　　　　　　　　　　　　　　　に設定し、</a:t>
            </a:r>
            <a:endParaRPr lang="en-US" altLang="ja-JP" sz="1800" dirty="0"/>
          </a:p>
          <a:p>
            <a:pPr marL="0" indent="0" eaLnBrk="0">
              <a:lnSpc>
                <a:spcPct val="150000"/>
              </a:lnSpc>
              <a:spcBef>
                <a:spcPts val="0"/>
              </a:spcBef>
              <a:buFont typeface="Arial" panose="020B0604020202020204" pitchFamily="34" charset="0"/>
              <a:buNone/>
            </a:pPr>
            <a:r>
              <a:rPr lang="ja-JP" altLang="en-US" sz="1800"/>
              <a:t>　　　　　　　となるようなスクリーンの座標をとる。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重要な角度　　　　　　　とおく。</a:t>
            </a:r>
            <a:endParaRPr lang="en-US" altLang="ja-JP" sz="1800" dirty="0"/>
          </a:p>
        </p:txBody>
      </p:sp>
      <p:pic>
        <p:nvPicPr>
          <p:cNvPr id="3" name="図 2">
            <a:extLst>
              <a:ext uri="{FF2B5EF4-FFF2-40B4-BE49-F238E27FC236}">
                <a16:creationId xmlns:a16="http://schemas.microsoft.com/office/drawing/2014/main" id="{354EA4DC-54D8-BC8B-DEEA-278AA5761E74}"/>
              </a:ext>
            </a:extLst>
          </p:cNvPr>
          <p:cNvPicPr>
            <a:picLocks noChangeAspect="1"/>
          </p:cNvPicPr>
          <p:nvPr/>
        </p:nvPicPr>
        <p:blipFill>
          <a:blip r:embed="rId3"/>
          <a:stretch>
            <a:fillRect/>
          </a:stretch>
        </p:blipFill>
        <p:spPr>
          <a:xfrm>
            <a:off x="2415771" y="1433261"/>
            <a:ext cx="152400" cy="177800"/>
          </a:xfrm>
          <a:prstGeom prst="rect">
            <a:avLst/>
          </a:prstGeom>
        </p:spPr>
      </p:pic>
      <p:pic>
        <p:nvPicPr>
          <p:cNvPr id="11" name="図 10">
            <a:extLst>
              <a:ext uri="{FF2B5EF4-FFF2-40B4-BE49-F238E27FC236}">
                <a16:creationId xmlns:a16="http://schemas.microsoft.com/office/drawing/2014/main" id="{5FB51254-393B-03E8-745D-A55DBB0DAE4D}"/>
              </a:ext>
            </a:extLst>
          </p:cNvPr>
          <p:cNvPicPr>
            <a:picLocks noChangeAspect="1"/>
          </p:cNvPicPr>
          <p:nvPr/>
        </p:nvPicPr>
        <p:blipFill>
          <a:blip r:embed="rId4"/>
          <a:stretch>
            <a:fillRect/>
          </a:stretch>
        </p:blipFill>
        <p:spPr>
          <a:xfrm>
            <a:off x="3925048" y="2234576"/>
            <a:ext cx="3214007" cy="227813"/>
          </a:xfrm>
          <a:prstGeom prst="rect">
            <a:avLst/>
          </a:prstGeom>
        </p:spPr>
      </p:pic>
      <p:pic>
        <p:nvPicPr>
          <p:cNvPr id="19" name="図 18">
            <a:extLst>
              <a:ext uri="{FF2B5EF4-FFF2-40B4-BE49-F238E27FC236}">
                <a16:creationId xmlns:a16="http://schemas.microsoft.com/office/drawing/2014/main" id="{80CD5999-2562-0DB5-9704-83812B31104E}"/>
              </a:ext>
            </a:extLst>
          </p:cNvPr>
          <p:cNvPicPr>
            <a:picLocks noChangeAspect="1"/>
          </p:cNvPicPr>
          <p:nvPr/>
        </p:nvPicPr>
        <p:blipFill>
          <a:blip r:embed="rId5"/>
          <a:stretch>
            <a:fillRect/>
          </a:stretch>
        </p:blipFill>
        <p:spPr>
          <a:xfrm>
            <a:off x="2068812" y="3429000"/>
            <a:ext cx="1312858" cy="272898"/>
          </a:xfrm>
          <a:prstGeom prst="rect">
            <a:avLst/>
          </a:prstGeom>
        </p:spPr>
      </p:pic>
      <p:pic>
        <p:nvPicPr>
          <p:cNvPr id="23" name="図 22">
            <a:extLst>
              <a:ext uri="{FF2B5EF4-FFF2-40B4-BE49-F238E27FC236}">
                <a16:creationId xmlns:a16="http://schemas.microsoft.com/office/drawing/2014/main" id="{A1CD7D9A-7B02-50A9-8B31-73CC8618A961}"/>
              </a:ext>
            </a:extLst>
          </p:cNvPr>
          <p:cNvPicPr>
            <a:picLocks noChangeAspect="1"/>
          </p:cNvPicPr>
          <p:nvPr/>
        </p:nvPicPr>
        <p:blipFill>
          <a:blip r:embed="rId6"/>
          <a:stretch>
            <a:fillRect/>
          </a:stretch>
        </p:blipFill>
        <p:spPr>
          <a:xfrm>
            <a:off x="2788064" y="2595954"/>
            <a:ext cx="5565861" cy="4262046"/>
          </a:xfrm>
          <a:prstGeom prst="rect">
            <a:avLst/>
          </a:prstGeom>
        </p:spPr>
      </p:pic>
      <p:pic>
        <p:nvPicPr>
          <p:cNvPr id="24" name="図 23">
            <a:extLst>
              <a:ext uri="{FF2B5EF4-FFF2-40B4-BE49-F238E27FC236}">
                <a16:creationId xmlns:a16="http://schemas.microsoft.com/office/drawing/2014/main" id="{30088D0A-EBF9-FDF7-0C9D-1E28CA20A476}"/>
              </a:ext>
            </a:extLst>
          </p:cNvPr>
          <p:cNvPicPr>
            <a:picLocks noChangeAspect="1"/>
          </p:cNvPicPr>
          <p:nvPr/>
        </p:nvPicPr>
        <p:blipFill>
          <a:blip r:embed="rId7"/>
          <a:stretch>
            <a:fillRect/>
          </a:stretch>
        </p:blipFill>
        <p:spPr>
          <a:xfrm>
            <a:off x="3140370" y="2234576"/>
            <a:ext cx="215900" cy="190500"/>
          </a:xfrm>
          <a:prstGeom prst="rect">
            <a:avLst/>
          </a:prstGeom>
        </p:spPr>
      </p:pic>
      <p:pic>
        <p:nvPicPr>
          <p:cNvPr id="25" name="図 24">
            <a:extLst>
              <a:ext uri="{FF2B5EF4-FFF2-40B4-BE49-F238E27FC236}">
                <a16:creationId xmlns:a16="http://schemas.microsoft.com/office/drawing/2014/main" id="{2D5C608E-C0A9-F953-5C13-40BDCB77B1B9}"/>
              </a:ext>
            </a:extLst>
          </p:cNvPr>
          <p:cNvPicPr>
            <a:picLocks noChangeAspect="1"/>
          </p:cNvPicPr>
          <p:nvPr/>
        </p:nvPicPr>
        <p:blipFill>
          <a:blip r:embed="rId8"/>
          <a:stretch>
            <a:fillRect/>
          </a:stretch>
        </p:blipFill>
        <p:spPr>
          <a:xfrm>
            <a:off x="763680" y="2674545"/>
            <a:ext cx="1421170" cy="177646"/>
          </a:xfrm>
          <a:prstGeom prst="rect">
            <a:avLst/>
          </a:prstGeom>
        </p:spPr>
      </p:pic>
    </p:spTree>
    <p:extLst>
      <p:ext uri="{BB962C8B-B14F-4D97-AF65-F5344CB8AC3E}">
        <p14:creationId xmlns:p14="http://schemas.microsoft.com/office/powerpoint/2010/main" val="347229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 16">
            <a:extLst>
              <a:ext uri="{FF2B5EF4-FFF2-40B4-BE49-F238E27FC236}">
                <a16:creationId xmlns:a16="http://schemas.microsoft.com/office/drawing/2014/main" id="{E655AA8E-5A88-B570-C15F-806FF625BEC7}"/>
              </a:ext>
            </a:extLst>
          </p:cNvPr>
          <p:cNvSpPr/>
          <p:nvPr/>
        </p:nvSpPr>
        <p:spPr>
          <a:xfrm>
            <a:off x="446543" y="3953818"/>
            <a:ext cx="2792888" cy="23199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en-US" altLang="ja-JP" dirty="0"/>
              <a:t>3</a:t>
            </a:r>
            <a:r>
              <a:rPr kumimoji="1" lang="en-US" altLang="ja-JP" dirty="0">
                <a:latin typeface="Hiragino Kaku Gothic Std W8" panose="020B0800000000000000" pitchFamily="34" charset="-128"/>
                <a:ea typeface="Hiragino Kaku Gothic Std W8" panose="020B0800000000000000" pitchFamily="34" charset="-128"/>
              </a:rPr>
              <a:t>/3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降着円盤上のある点　　　　　　から放たれる光がスクリーンに到達する位置　　　</a:t>
            </a:r>
            <a:r>
              <a:rPr lang="ja-JP" altLang="en-US" sz="1800" dirty="0"/>
              <a:t>　</a:t>
            </a:r>
            <a:r>
              <a:rPr lang="ja-JP" altLang="en-US" sz="1800"/>
              <a:t>を計算する。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赤と青の球面三角形は計算のために用いる。</a:t>
            </a:r>
            <a:endParaRPr lang="en-US" altLang="ja-JP" sz="1800" dirty="0"/>
          </a:p>
        </p:txBody>
      </p:sp>
      <p:pic>
        <p:nvPicPr>
          <p:cNvPr id="5" name="図 4">
            <a:extLst>
              <a:ext uri="{FF2B5EF4-FFF2-40B4-BE49-F238E27FC236}">
                <a16:creationId xmlns:a16="http://schemas.microsoft.com/office/drawing/2014/main" id="{DC626671-4323-BC4B-3E71-7BBD3E82A4E1}"/>
              </a:ext>
            </a:extLst>
          </p:cNvPr>
          <p:cNvPicPr>
            <a:picLocks noChangeAspect="1"/>
          </p:cNvPicPr>
          <p:nvPr/>
        </p:nvPicPr>
        <p:blipFill>
          <a:blip r:embed="rId3"/>
          <a:stretch>
            <a:fillRect/>
          </a:stretch>
        </p:blipFill>
        <p:spPr>
          <a:xfrm>
            <a:off x="3051425" y="1227878"/>
            <a:ext cx="825500" cy="425450"/>
          </a:xfrm>
          <a:prstGeom prst="rect">
            <a:avLst/>
          </a:prstGeom>
        </p:spPr>
      </p:pic>
      <p:pic>
        <p:nvPicPr>
          <p:cNvPr id="6" name="図 5">
            <a:extLst>
              <a:ext uri="{FF2B5EF4-FFF2-40B4-BE49-F238E27FC236}">
                <a16:creationId xmlns:a16="http://schemas.microsoft.com/office/drawing/2014/main" id="{FC2D38E5-5073-5385-6FA0-A1DF1CFE956B}"/>
              </a:ext>
            </a:extLst>
          </p:cNvPr>
          <p:cNvPicPr>
            <a:picLocks noChangeAspect="1"/>
          </p:cNvPicPr>
          <p:nvPr/>
        </p:nvPicPr>
        <p:blipFill>
          <a:blip r:embed="rId4"/>
          <a:stretch>
            <a:fillRect/>
          </a:stretch>
        </p:blipFill>
        <p:spPr>
          <a:xfrm>
            <a:off x="1376794" y="1751840"/>
            <a:ext cx="539877" cy="277437"/>
          </a:xfrm>
          <a:prstGeom prst="rect">
            <a:avLst/>
          </a:prstGeom>
        </p:spPr>
      </p:pic>
      <p:pic>
        <p:nvPicPr>
          <p:cNvPr id="11" name="図 10">
            <a:extLst>
              <a:ext uri="{FF2B5EF4-FFF2-40B4-BE49-F238E27FC236}">
                <a16:creationId xmlns:a16="http://schemas.microsoft.com/office/drawing/2014/main" id="{0BA19DDC-56E7-BE83-3F99-7581FCD6B929}"/>
              </a:ext>
            </a:extLst>
          </p:cNvPr>
          <p:cNvPicPr>
            <a:picLocks noChangeAspect="1"/>
          </p:cNvPicPr>
          <p:nvPr/>
        </p:nvPicPr>
        <p:blipFill>
          <a:blip r:embed="rId5"/>
          <a:stretch>
            <a:fillRect/>
          </a:stretch>
        </p:blipFill>
        <p:spPr>
          <a:xfrm>
            <a:off x="3502836" y="2696930"/>
            <a:ext cx="5363027" cy="3947479"/>
          </a:xfrm>
          <a:prstGeom prst="rect">
            <a:avLst/>
          </a:prstGeom>
        </p:spPr>
      </p:pic>
      <p:pic>
        <p:nvPicPr>
          <p:cNvPr id="12" name="図 11">
            <a:extLst>
              <a:ext uri="{FF2B5EF4-FFF2-40B4-BE49-F238E27FC236}">
                <a16:creationId xmlns:a16="http://schemas.microsoft.com/office/drawing/2014/main" id="{8993D3DE-B9CA-624F-0FDD-EC9088B13A0B}"/>
              </a:ext>
            </a:extLst>
          </p:cNvPr>
          <p:cNvPicPr>
            <a:picLocks noChangeAspect="1"/>
          </p:cNvPicPr>
          <p:nvPr/>
        </p:nvPicPr>
        <p:blipFill>
          <a:blip r:embed="rId6"/>
          <a:stretch>
            <a:fillRect/>
          </a:stretch>
        </p:blipFill>
        <p:spPr>
          <a:xfrm>
            <a:off x="1003551" y="4729191"/>
            <a:ext cx="1622915" cy="273998"/>
          </a:xfrm>
          <a:prstGeom prst="rect">
            <a:avLst/>
          </a:prstGeom>
        </p:spPr>
      </p:pic>
      <p:pic>
        <p:nvPicPr>
          <p:cNvPr id="16" name="図 15">
            <a:extLst>
              <a:ext uri="{FF2B5EF4-FFF2-40B4-BE49-F238E27FC236}">
                <a16:creationId xmlns:a16="http://schemas.microsoft.com/office/drawing/2014/main" id="{E42D8AAC-F26C-6E8D-5ACE-7AC81697753E}"/>
              </a:ext>
            </a:extLst>
          </p:cNvPr>
          <p:cNvPicPr>
            <a:picLocks noChangeAspect="1"/>
          </p:cNvPicPr>
          <p:nvPr/>
        </p:nvPicPr>
        <p:blipFill>
          <a:blip r:embed="rId7"/>
          <a:stretch>
            <a:fillRect/>
          </a:stretch>
        </p:blipFill>
        <p:spPr>
          <a:xfrm>
            <a:off x="1003551" y="5128054"/>
            <a:ext cx="1705588" cy="438195"/>
          </a:xfrm>
          <a:prstGeom prst="rect">
            <a:avLst/>
          </a:prstGeom>
        </p:spPr>
      </p:pic>
      <p:pic>
        <p:nvPicPr>
          <p:cNvPr id="18" name="図 17">
            <a:extLst>
              <a:ext uri="{FF2B5EF4-FFF2-40B4-BE49-F238E27FC236}">
                <a16:creationId xmlns:a16="http://schemas.microsoft.com/office/drawing/2014/main" id="{0914BB96-FFC6-F3DF-6364-604FDB121A0A}"/>
              </a:ext>
            </a:extLst>
          </p:cNvPr>
          <p:cNvPicPr>
            <a:picLocks noChangeAspect="1"/>
          </p:cNvPicPr>
          <p:nvPr/>
        </p:nvPicPr>
        <p:blipFill>
          <a:blip r:embed="rId8"/>
          <a:stretch>
            <a:fillRect/>
          </a:stretch>
        </p:blipFill>
        <p:spPr>
          <a:xfrm>
            <a:off x="1011733" y="5668492"/>
            <a:ext cx="1270000" cy="412750"/>
          </a:xfrm>
          <a:prstGeom prst="rect">
            <a:avLst/>
          </a:prstGeom>
        </p:spPr>
      </p:pic>
      <p:sp>
        <p:nvSpPr>
          <p:cNvPr id="19" name="コンテンツ プレースホルダー 2">
            <a:extLst>
              <a:ext uri="{FF2B5EF4-FFF2-40B4-BE49-F238E27FC236}">
                <a16:creationId xmlns:a16="http://schemas.microsoft.com/office/drawing/2014/main" id="{5799E7ED-C94E-7987-2806-1F104DB4A651}"/>
              </a:ext>
            </a:extLst>
          </p:cNvPr>
          <p:cNvSpPr txBox="1">
            <a:spLocks/>
          </p:cNvSpPr>
          <p:nvPr/>
        </p:nvSpPr>
        <p:spPr>
          <a:xfrm>
            <a:off x="618895" y="4115818"/>
            <a:ext cx="2509040" cy="5548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その他、重要な関係性</a:t>
            </a:r>
            <a:endParaRPr lang="en-US" altLang="ja-JP" sz="1800" dirty="0"/>
          </a:p>
        </p:txBody>
      </p:sp>
    </p:spTree>
    <p:extLst>
      <p:ext uri="{BB962C8B-B14F-4D97-AF65-F5344CB8AC3E}">
        <p14:creationId xmlns:p14="http://schemas.microsoft.com/office/powerpoint/2010/main" val="144562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スクリーンに映る光の位置を求める流れ</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光が光源から出てスクリーンに届くまでに</a:t>
            </a:r>
            <a:r>
              <a:rPr lang="en-US" altLang="ja-JP" sz="1800" dirty="0"/>
              <a:t>BH</a:t>
            </a:r>
            <a:r>
              <a:rPr lang="ja-JP" altLang="en-US" sz="1800"/>
              <a:t>を回る角度　　　とおく。</a:t>
            </a:r>
            <a:endParaRPr lang="en-US" altLang="ja-JP" sz="1800" dirty="0">
              <a:solidFill>
                <a:srgbClr val="C00000"/>
              </a:solidFill>
            </a:endParaRPr>
          </a:p>
          <a:p>
            <a:pPr marL="0" indent="0" eaLnBrk="0">
              <a:lnSpc>
                <a:spcPct val="150000"/>
              </a:lnSpc>
              <a:spcBef>
                <a:spcPts val="0"/>
              </a:spcBef>
              <a:buNone/>
            </a:pPr>
            <a:r>
              <a:rPr lang="ja-JP" altLang="en-US" sz="1800"/>
              <a:t>（計算すると　　は媒介変数となる）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en-US" altLang="ja-JP" sz="1800" dirty="0"/>
              <a:t>a </a:t>
            </a:r>
            <a:r>
              <a:rPr lang="ja-JP" altLang="en-US" sz="1800"/>
              <a:t>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幾何的な関係から導出される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en-US" altLang="ja-JP" sz="1800" dirty="0"/>
              <a:t>b </a:t>
            </a:r>
            <a:r>
              <a:rPr lang="ja-JP" altLang="en-US" sz="1800"/>
              <a:t>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t>　</a:t>
            </a:r>
            <a:r>
              <a:rPr lang="en-US" altLang="ja-JP" sz="1800" dirty="0">
                <a:solidFill>
                  <a:srgbClr val="C00000"/>
                </a:solidFill>
              </a:rPr>
              <a:t>1)</a:t>
            </a:r>
            <a:r>
              <a:rPr lang="ja-JP" altLang="en-US" sz="1800">
                <a:solidFill>
                  <a:srgbClr val="C00000"/>
                </a:solidFill>
              </a:rPr>
              <a:t>　積分によって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を　　について解くことで一意に決まる</a:t>
            </a:r>
            <a:endParaRPr lang="en-US" altLang="ja-JP" sz="1800" dirty="0">
              <a:solidFill>
                <a:srgbClr val="C00000"/>
              </a:solidFill>
            </a:endParaRPr>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2999844" y="5248977"/>
            <a:ext cx="367824" cy="250120"/>
          </a:xfrm>
          <a:prstGeom prst="rect">
            <a:avLst/>
          </a:prstGeom>
        </p:spPr>
      </p:pic>
      <p:pic>
        <p:nvPicPr>
          <p:cNvPr id="8" name="図 7">
            <a:extLst>
              <a:ext uri="{FF2B5EF4-FFF2-40B4-BE49-F238E27FC236}">
                <a16:creationId xmlns:a16="http://schemas.microsoft.com/office/drawing/2014/main" id="{E586D6AA-6E9C-996A-9EB7-24E5B48D3F9E}"/>
              </a:ext>
            </a:extLst>
          </p:cNvPr>
          <p:cNvPicPr>
            <a:picLocks noChangeAspect="1"/>
          </p:cNvPicPr>
          <p:nvPr/>
        </p:nvPicPr>
        <p:blipFill>
          <a:blip r:embed="rId3"/>
          <a:stretch>
            <a:fillRect/>
          </a:stretch>
        </p:blipFill>
        <p:spPr>
          <a:xfrm>
            <a:off x="2512425" y="5673973"/>
            <a:ext cx="367824" cy="250120"/>
          </a:xfrm>
          <a:prstGeom prst="rect">
            <a:avLst/>
          </a:prstGeom>
        </p:spPr>
      </p:pic>
      <p:pic>
        <p:nvPicPr>
          <p:cNvPr id="9" name="図 8">
            <a:extLst>
              <a:ext uri="{FF2B5EF4-FFF2-40B4-BE49-F238E27FC236}">
                <a16:creationId xmlns:a16="http://schemas.microsoft.com/office/drawing/2014/main" id="{AED77CD8-8575-8064-4E6F-0A29C9C922BD}"/>
              </a:ext>
            </a:extLst>
          </p:cNvPr>
          <p:cNvPicPr>
            <a:picLocks noChangeAspect="1"/>
          </p:cNvPicPr>
          <p:nvPr/>
        </p:nvPicPr>
        <p:blipFill>
          <a:blip r:embed="rId3"/>
          <a:stretch>
            <a:fillRect/>
          </a:stretch>
        </p:blipFill>
        <p:spPr>
          <a:xfrm>
            <a:off x="2867967" y="6065690"/>
            <a:ext cx="367824" cy="250120"/>
          </a:xfrm>
          <a:prstGeom prst="rect">
            <a:avLst/>
          </a:prstGeom>
        </p:spPr>
      </p:pic>
      <p:pic>
        <p:nvPicPr>
          <p:cNvPr id="11" name="図 10">
            <a:extLst>
              <a:ext uri="{FF2B5EF4-FFF2-40B4-BE49-F238E27FC236}">
                <a16:creationId xmlns:a16="http://schemas.microsoft.com/office/drawing/2014/main" id="{871188CD-BF50-141A-2729-290D31C619FF}"/>
              </a:ext>
            </a:extLst>
          </p:cNvPr>
          <p:cNvPicPr>
            <a:picLocks noChangeAspect="1"/>
          </p:cNvPicPr>
          <p:nvPr/>
        </p:nvPicPr>
        <p:blipFill>
          <a:blip r:embed="rId3"/>
          <a:stretch>
            <a:fillRect/>
          </a:stretch>
        </p:blipFill>
        <p:spPr>
          <a:xfrm>
            <a:off x="6743847" y="1532199"/>
            <a:ext cx="367824" cy="250120"/>
          </a:xfrm>
          <a:prstGeom prst="rect">
            <a:avLst/>
          </a:prstGeom>
        </p:spPr>
      </p:pic>
      <p:pic>
        <p:nvPicPr>
          <p:cNvPr id="17" name="図 16">
            <a:extLst>
              <a:ext uri="{FF2B5EF4-FFF2-40B4-BE49-F238E27FC236}">
                <a16:creationId xmlns:a16="http://schemas.microsoft.com/office/drawing/2014/main" id="{4FBAB462-A1EF-3225-93B1-A195EA2EE6A4}"/>
              </a:ext>
            </a:extLst>
          </p:cNvPr>
          <p:cNvPicPr>
            <a:picLocks noChangeAspect="1"/>
          </p:cNvPicPr>
          <p:nvPr/>
        </p:nvPicPr>
        <p:blipFill>
          <a:blip r:embed="rId4"/>
          <a:stretch>
            <a:fillRect/>
          </a:stretch>
        </p:blipFill>
        <p:spPr>
          <a:xfrm>
            <a:off x="5134408" y="2041890"/>
            <a:ext cx="3039436" cy="2854394"/>
          </a:xfrm>
          <a:prstGeom prst="rect">
            <a:avLst/>
          </a:prstGeom>
        </p:spPr>
      </p:pic>
      <p:pic>
        <p:nvPicPr>
          <p:cNvPr id="18" name="図 17">
            <a:extLst>
              <a:ext uri="{FF2B5EF4-FFF2-40B4-BE49-F238E27FC236}">
                <a16:creationId xmlns:a16="http://schemas.microsoft.com/office/drawing/2014/main" id="{AE70CAB1-F2A3-1EBC-3152-44B001A1450D}"/>
              </a:ext>
            </a:extLst>
          </p:cNvPr>
          <p:cNvPicPr>
            <a:picLocks noChangeAspect="1"/>
          </p:cNvPicPr>
          <p:nvPr/>
        </p:nvPicPr>
        <p:blipFill>
          <a:blip r:embed="rId5"/>
          <a:stretch>
            <a:fillRect/>
          </a:stretch>
        </p:blipFill>
        <p:spPr>
          <a:xfrm>
            <a:off x="4945454" y="1924440"/>
            <a:ext cx="1034797" cy="700577"/>
          </a:xfrm>
          <a:prstGeom prst="rect">
            <a:avLst/>
          </a:prstGeom>
        </p:spPr>
      </p:pic>
      <p:pic>
        <p:nvPicPr>
          <p:cNvPr id="5" name="図 4">
            <a:extLst>
              <a:ext uri="{FF2B5EF4-FFF2-40B4-BE49-F238E27FC236}">
                <a16:creationId xmlns:a16="http://schemas.microsoft.com/office/drawing/2014/main" id="{004BC74F-41A7-F1F0-8632-D267220045EA}"/>
              </a:ext>
            </a:extLst>
          </p:cNvPr>
          <p:cNvPicPr>
            <a:picLocks noChangeAspect="1"/>
          </p:cNvPicPr>
          <p:nvPr/>
        </p:nvPicPr>
        <p:blipFill>
          <a:blip r:embed="rId6"/>
          <a:stretch>
            <a:fillRect/>
          </a:stretch>
        </p:blipFill>
        <p:spPr>
          <a:xfrm>
            <a:off x="2184466" y="1924440"/>
            <a:ext cx="225890" cy="270088"/>
          </a:xfrm>
          <a:prstGeom prst="rect">
            <a:avLst/>
          </a:prstGeom>
        </p:spPr>
      </p:pic>
      <p:pic>
        <p:nvPicPr>
          <p:cNvPr id="12" name="図 11">
            <a:extLst>
              <a:ext uri="{FF2B5EF4-FFF2-40B4-BE49-F238E27FC236}">
                <a16:creationId xmlns:a16="http://schemas.microsoft.com/office/drawing/2014/main" id="{2A721AB3-905D-21CE-440A-D97ADC654FC7}"/>
              </a:ext>
            </a:extLst>
          </p:cNvPr>
          <p:cNvPicPr>
            <a:picLocks noChangeAspect="1"/>
          </p:cNvPicPr>
          <p:nvPr/>
        </p:nvPicPr>
        <p:blipFill>
          <a:blip r:embed="rId7"/>
          <a:stretch>
            <a:fillRect/>
          </a:stretch>
        </p:blipFill>
        <p:spPr>
          <a:xfrm>
            <a:off x="3936562" y="5226023"/>
            <a:ext cx="133549" cy="248019"/>
          </a:xfrm>
          <a:prstGeom prst="rect">
            <a:avLst/>
          </a:prstGeom>
        </p:spPr>
      </p:pic>
      <p:pic>
        <p:nvPicPr>
          <p:cNvPr id="13" name="図 12">
            <a:extLst>
              <a:ext uri="{FF2B5EF4-FFF2-40B4-BE49-F238E27FC236}">
                <a16:creationId xmlns:a16="http://schemas.microsoft.com/office/drawing/2014/main" id="{4ADDA07B-9835-7E9A-F364-045A0370DEEC}"/>
              </a:ext>
            </a:extLst>
          </p:cNvPr>
          <p:cNvPicPr>
            <a:picLocks noChangeAspect="1"/>
          </p:cNvPicPr>
          <p:nvPr/>
        </p:nvPicPr>
        <p:blipFill>
          <a:blip r:embed="rId8"/>
          <a:stretch>
            <a:fillRect/>
          </a:stretch>
        </p:blipFill>
        <p:spPr>
          <a:xfrm>
            <a:off x="3409708" y="5662588"/>
            <a:ext cx="200096" cy="250120"/>
          </a:xfrm>
          <a:prstGeom prst="rect">
            <a:avLst/>
          </a:prstGeom>
        </p:spPr>
      </p:pic>
      <p:pic>
        <p:nvPicPr>
          <p:cNvPr id="14" name="図 13">
            <a:extLst>
              <a:ext uri="{FF2B5EF4-FFF2-40B4-BE49-F238E27FC236}">
                <a16:creationId xmlns:a16="http://schemas.microsoft.com/office/drawing/2014/main" id="{CBFBA30D-99EA-0820-08D1-F9336860BBDF}"/>
              </a:ext>
            </a:extLst>
          </p:cNvPr>
          <p:cNvPicPr>
            <a:picLocks noChangeAspect="1"/>
          </p:cNvPicPr>
          <p:nvPr/>
        </p:nvPicPr>
        <p:blipFill>
          <a:blip r:embed="rId7"/>
          <a:stretch>
            <a:fillRect/>
          </a:stretch>
        </p:blipFill>
        <p:spPr>
          <a:xfrm>
            <a:off x="3803013" y="6065690"/>
            <a:ext cx="133549" cy="248019"/>
          </a:xfrm>
          <a:prstGeom prst="rect">
            <a:avLst/>
          </a:prstGeom>
        </p:spPr>
      </p:pic>
    </p:spTree>
    <p:extLst>
      <p:ext uri="{BB962C8B-B14F-4D97-AF65-F5344CB8AC3E}">
        <p14:creationId xmlns:p14="http://schemas.microsoft.com/office/powerpoint/2010/main" val="56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赤い図</a:t>
            </a:r>
            <a:r>
              <a:rPr lang="ja-JP" altLang="en-US" sz="1800"/>
              <a:t>に注目すると</a:t>
            </a:r>
            <a:endParaRPr lang="en-US" altLang="ja-JP" sz="15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青い図</a:t>
            </a:r>
            <a:r>
              <a:rPr lang="ja-JP" altLang="en-US" sz="1800"/>
              <a:t>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17</a:t>
            </a:fld>
            <a:r>
              <a:rPr lang="en-US"/>
              <a:t>/n</a:t>
            </a:r>
            <a:endParaRPr lang="en-US" dirty="0"/>
          </a:p>
        </p:txBody>
      </p:sp>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3"/>
          <a:stretch>
            <a:fillRect/>
          </a:stretch>
        </p:blipFill>
        <p:spPr>
          <a:xfrm>
            <a:off x="4033048" y="170864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4"/>
          <a:stretch>
            <a:fillRect/>
          </a:stretch>
        </p:blipFill>
        <p:spPr>
          <a:xfrm>
            <a:off x="6037197" y="1674354"/>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endParaRPr kumimoji="1" lang="ja-JP" altLang="en-US">
              <a:solidFill>
                <a:srgbClr val="0070C0"/>
              </a:solidFill>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13BC780B-3496-0939-6535-25264D98A3FE}"/>
              </a:ext>
            </a:extLst>
          </p:cNvPr>
          <p:cNvPicPr>
            <a:picLocks noChangeAspect="1"/>
          </p:cNvPicPr>
          <p:nvPr/>
        </p:nvPicPr>
        <p:blipFill>
          <a:blip r:embed="rId5"/>
          <a:stretch>
            <a:fillRect/>
          </a:stretch>
        </p:blipFill>
        <p:spPr>
          <a:xfrm>
            <a:off x="4215708" y="1380808"/>
            <a:ext cx="3982884" cy="224599"/>
          </a:xfrm>
          <a:prstGeom prst="rect">
            <a:avLst/>
          </a:prstGeom>
        </p:spPr>
      </p:pic>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6"/>
          <a:stretch>
            <a:fillRect/>
          </a:stretch>
        </p:blipFill>
        <p:spPr>
          <a:xfrm>
            <a:off x="1758612" y="1708642"/>
            <a:ext cx="1574312" cy="1712320"/>
          </a:xfrm>
          <a:prstGeom prst="rect">
            <a:avLst/>
          </a:prstGeom>
        </p:spPr>
      </p:pic>
      <p:pic>
        <p:nvPicPr>
          <p:cNvPr id="12" name="図 11">
            <a:extLst>
              <a:ext uri="{FF2B5EF4-FFF2-40B4-BE49-F238E27FC236}">
                <a16:creationId xmlns:a16="http://schemas.microsoft.com/office/drawing/2014/main" id="{A6A9E39F-A822-1782-4074-7359FBD9C64E}"/>
              </a:ext>
            </a:extLst>
          </p:cNvPr>
          <p:cNvPicPr>
            <a:picLocks noChangeAspect="1"/>
          </p:cNvPicPr>
          <p:nvPr/>
        </p:nvPicPr>
        <p:blipFill>
          <a:blip r:embed="rId7"/>
          <a:stretch>
            <a:fillRect/>
          </a:stretch>
        </p:blipFill>
        <p:spPr>
          <a:xfrm>
            <a:off x="1135390" y="3810045"/>
            <a:ext cx="6160636" cy="808620"/>
          </a:xfrm>
          <a:prstGeom prst="rect">
            <a:avLst/>
          </a:prstGeom>
        </p:spPr>
      </p:pic>
      <p:pic>
        <p:nvPicPr>
          <p:cNvPr id="4" name="図 3">
            <a:extLst>
              <a:ext uri="{FF2B5EF4-FFF2-40B4-BE49-F238E27FC236}">
                <a16:creationId xmlns:a16="http://schemas.microsoft.com/office/drawing/2014/main" id="{EB30ABD6-391F-678A-B3A7-48E79011AC94}"/>
              </a:ext>
            </a:extLst>
          </p:cNvPr>
          <p:cNvPicPr>
            <a:picLocks noChangeAspect="1"/>
          </p:cNvPicPr>
          <p:nvPr/>
        </p:nvPicPr>
        <p:blipFill>
          <a:blip r:embed="rId8"/>
          <a:stretch>
            <a:fillRect/>
          </a:stretch>
        </p:blipFill>
        <p:spPr>
          <a:xfrm>
            <a:off x="1170893" y="5239518"/>
            <a:ext cx="6515239" cy="1306313"/>
          </a:xfrm>
          <a:prstGeom prst="rect">
            <a:avLst/>
          </a:prstGeom>
        </p:spPr>
      </p:pic>
    </p:spTree>
    <p:extLst>
      <p:ext uri="{BB962C8B-B14F-4D97-AF65-F5344CB8AC3E}">
        <p14:creationId xmlns:p14="http://schemas.microsoft.com/office/powerpoint/2010/main" val="1533992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2">
            <a:extLst>
              <a:ext uri="{FF2B5EF4-FFF2-40B4-BE49-F238E27FC236}">
                <a16:creationId xmlns:a16="http://schemas.microsoft.com/office/drawing/2014/main" id="{3D1F7D70-4CDE-A5D7-1073-A5704618FADF}"/>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en-US" altLang="ja-JP" sz="1800" dirty="0"/>
              <a:t>b </a:t>
            </a:r>
            <a:r>
              <a:rPr lang="ja-JP" altLang="en-US" sz="1800"/>
              <a:t>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と光の最近接点を　　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と定義する。ここで</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18</a:t>
            </a:fld>
            <a:r>
              <a:rPr lang="en-US" dirty="0"/>
              <a:t>/n</a:t>
            </a:r>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4885649" y="3606327"/>
            <a:ext cx="227503" cy="210651"/>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5591066" y="3431100"/>
            <a:ext cx="695837" cy="565845"/>
          </a:xfrm>
          <a:prstGeom prst="rect">
            <a:avLst/>
          </a:prstGeom>
        </p:spPr>
      </p:pic>
      <p:pic>
        <p:nvPicPr>
          <p:cNvPr id="3" name="図 2">
            <a:extLst>
              <a:ext uri="{FF2B5EF4-FFF2-40B4-BE49-F238E27FC236}">
                <a16:creationId xmlns:a16="http://schemas.microsoft.com/office/drawing/2014/main" id="{BD451B37-1A71-592D-12FB-F8D5822AA115}"/>
              </a:ext>
            </a:extLst>
          </p:cNvPr>
          <p:cNvPicPr>
            <a:picLocks noChangeAspect="1"/>
          </p:cNvPicPr>
          <p:nvPr/>
        </p:nvPicPr>
        <p:blipFill>
          <a:blip r:embed="rId5"/>
          <a:stretch>
            <a:fillRect/>
          </a:stretch>
        </p:blipFill>
        <p:spPr>
          <a:xfrm>
            <a:off x="2336776" y="4156997"/>
            <a:ext cx="4503454" cy="733839"/>
          </a:xfrm>
          <a:prstGeom prst="rect">
            <a:avLst/>
          </a:prstGeom>
        </p:spPr>
      </p:pic>
      <p:pic>
        <p:nvPicPr>
          <p:cNvPr id="5" name="図 4">
            <a:extLst>
              <a:ext uri="{FF2B5EF4-FFF2-40B4-BE49-F238E27FC236}">
                <a16:creationId xmlns:a16="http://schemas.microsoft.com/office/drawing/2014/main" id="{74EFC582-2C0B-FD3D-146D-1CE807F2CFF5}"/>
              </a:ext>
            </a:extLst>
          </p:cNvPr>
          <p:cNvPicPr>
            <a:picLocks noChangeAspect="1"/>
          </p:cNvPicPr>
          <p:nvPr/>
        </p:nvPicPr>
        <p:blipFill>
          <a:blip r:embed="rId6"/>
          <a:stretch>
            <a:fillRect/>
          </a:stretch>
        </p:blipFill>
        <p:spPr>
          <a:xfrm>
            <a:off x="3144645" y="5224686"/>
            <a:ext cx="1542316" cy="318803"/>
          </a:xfrm>
          <a:prstGeom prst="rect">
            <a:avLst/>
          </a:prstGeom>
        </p:spPr>
      </p:pic>
      <p:pic>
        <p:nvPicPr>
          <p:cNvPr id="9" name="図 8">
            <a:extLst>
              <a:ext uri="{FF2B5EF4-FFF2-40B4-BE49-F238E27FC236}">
                <a16:creationId xmlns:a16="http://schemas.microsoft.com/office/drawing/2014/main" id="{FEF40425-B022-3D3E-8141-824AEA78468D}"/>
              </a:ext>
            </a:extLst>
          </p:cNvPr>
          <p:cNvPicPr>
            <a:picLocks noChangeAspect="1"/>
          </p:cNvPicPr>
          <p:nvPr/>
        </p:nvPicPr>
        <p:blipFill>
          <a:blip r:embed="rId7"/>
          <a:stretch>
            <a:fillRect/>
          </a:stretch>
        </p:blipFill>
        <p:spPr>
          <a:xfrm>
            <a:off x="2459315" y="2055518"/>
            <a:ext cx="4225368" cy="733839"/>
          </a:xfrm>
          <a:prstGeom prst="rect">
            <a:avLst/>
          </a:prstGeom>
        </p:spPr>
      </p:pic>
      <p:pic>
        <p:nvPicPr>
          <p:cNvPr id="10" name="図 9">
            <a:extLst>
              <a:ext uri="{FF2B5EF4-FFF2-40B4-BE49-F238E27FC236}">
                <a16:creationId xmlns:a16="http://schemas.microsoft.com/office/drawing/2014/main" id="{05DC108D-4205-9416-1BD6-FD6E1AF55AC5}"/>
              </a:ext>
            </a:extLst>
          </p:cNvPr>
          <p:cNvPicPr>
            <a:picLocks noChangeAspect="1"/>
          </p:cNvPicPr>
          <p:nvPr/>
        </p:nvPicPr>
        <p:blipFill>
          <a:blip r:embed="rId8"/>
          <a:stretch>
            <a:fillRect/>
          </a:stretch>
        </p:blipFill>
        <p:spPr>
          <a:xfrm>
            <a:off x="3056873" y="3630177"/>
            <a:ext cx="175543" cy="210651"/>
          </a:xfrm>
          <a:prstGeom prst="rect">
            <a:avLst/>
          </a:prstGeom>
        </p:spPr>
      </p:pic>
    </p:spTree>
    <p:extLst>
      <p:ext uri="{BB962C8B-B14F-4D97-AF65-F5344CB8AC3E}">
        <p14:creationId xmlns:p14="http://schemas.microsoft.com/office/powerpoint/2010/main" val="153276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F805DA7-6152-88E5-F6E4-DBE60E17133B}"/>
              </a:ext>
            </a:extLst>
          </p:cNvPr>
          <p:cNvPicPr>
            <a:picLocks noChangeAspect="1"/>
          </p:cNvPicPr>
          <p:nvPr/>
        </p:nvPicPr>
        <p:blipFill>
          <a:blip r:embed="rId3"/>
          <a:stretch>
            <a:fillRect/>
          </a:stretch>
        </p:blipFill>
        <p:spPr>
          <a:xfrm>
            <a:off x="4913218" y="2354547"/>
            <a:ext cx="3444015" cy="3061468"/>
          </a:xfrm>
          <a:prstGeom prst="rect">
            <a:avLst/>
          </a:prstGeom>
        </p:spPr>
      </p:pic>
      <p:pic>
        <p:nvPicPr>
          <p:cNvPr id="8" name="図 7">
            <a:extLst>
              <a:ext uri="{FF2B5EF4-FFF2-40B4-BE49-F238E27FC236}">
                <a16:creationId xmlns:a16="http://schemas.microsoft.com/office/drawing/2014/main" id="{5D173B8A-2413-1D50-EF07-E90DF62C3C40}"/>
              </a:ext>
            </a:extLst>
          </p:cNvPr>
          <p:cNvPicPr>
            <a:picLocks noChangeAspect="1"/>
          </p:cNvPicPr>
          <p:nvPr/>
        </p:nvPicPr>
        <p:blipFill>
          <a:blip r:embed="rId4"/>
          <a:stretch>
            <a:fillRect/>
          </a:stretch>
        </p:blipFill>
        <p:spPr>
          <a:xfrm>
            <a:off x="760053" y="2406073"/>
            <a:ext cx="3260187" cy="2909025"/>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1)</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a:t>
            </a:r>
            <a:r>
              <a:rPr lang="ja-JP" altLang="en-US">
                <a:solidFill>
                  <a:srgbClr val="C00000"/>
                </a:solidFill>
              </a:rPr>
              <a:t>積分による</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角度の評価</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a:t>/n</a:t>
            </a:r>
            <a:endParaRPr lang="en-US" dirty="0"/>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最近接点　　が、軌道　　上にある時とない時で場合分けして　　　を考える。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5"/>
          <a:stretch>
            <a:fillRect/>
          </a:stretch>
        </p:blipFill>
        <p:spPr>
          <a:xfrm>
            <a:off x="7282860" y="1397393"/>
            <a:ext cx="367824" cy="250120"/>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a:endCxn id="6" idx="2"/>
          </p:cNvCxnSpPr>
          <p:nvPr/>
        </p:nvCxnSpPr>
        <p:spPr>
          <a:xfrm>
            <a:off x="4563774" y="2354547"/>
            <a:ext cx="0" cy="4136899"/>
          </a:xfrm>
          <a:prstGeom prst="line">
            <a:avLst/>
          </a:prstGeom>
        </p:spPr>
        <p:style>
          <a:lnRef idx="1">
            <a:schemeClr val="dk1"/>
          </a:lnRef>
          <a:fillRef idx="0">
            <a:schemeClr val="dk1"/>
          </a:fillRef>
          <a:effectRef idx="0">
            <a:schemeClr val="dk1"/>
          </a:effectRef>
          <a:fontRef idx="minor">
            <a:schemeClr val="tx1"/>
          </a:fontRef>
        </p:style>
      </p:cxnSp>
      <p:pic>
        <p:nvPicPr>
          <p:cNvPr id="14" name="図 13">
            <a:extLst>
              <a:ext uri="{FF2B5EF4-FFF2-40B4-BE49-F238E27FC236}">
                <a16:creationId xmlns:a16="http://schemas.microsoft.com/office/drawing/2014/main" id="{F721C0CC-8B9A-F37C-F91D-C383A7D9867C}"/>
              </a:ext>
            </a:extLst>
          </p:cNvPr>
          <p:cNvPicPr>
            <a:picLocks noChangeAspect="1"/>
          </p:cNvPicPr>
          <p:nvPr/>
        </p:nvPicPr>
        <p:blipFill>
          <a:blip r:embed="rId6"/>
          <a:stretch>
            <a:fillRect/>
          </a:stretch>
        </p:blipFill>
        <p:spPr>
          <a:xfrm>
            <a:off x="1769535" y="1415610"/>
            <a:ext cx="175543" cy="210651"/>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1375954" y="6083618"/>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2826828" y="6090907"/>
            <a:ext cx="1595281"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7"/>
          <a:stretch>
            <a:fillRect/>
          </a:stretch>
        </p:blipFill>
        <p:spPr>
          <a:xfrm>
            <a:off x="2037278" y="601767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7"/>
          <a:stretch>
            <a:fillRect/>
          </a:stretch>
        </p:blipFill>
        <p:spPr>
          <a:xfrm>
            <a:off x="3551021" y="601313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8"/>
          <a:stretch>
            <a:fillRect/>
          </a:stretch>
        </p:blipFill>
        <p:spPr>
          <a:xfrm>
            <a:off x="1975238" y="6239755"/>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9"/>
          <a:stretch>
            <a:fillRect/>
          </a:stretch>
        </p:blipFill>
        <p:spPr>
          <a:xfrm>
            <a:off x="3458827" y="6210843"/>
            <a:ext cx="169797" cy="266822"/>
          </a:xfrm>
          <a:prstGeom prst="rect">
            <a:avLst/>
          </a:prstGeom>
        </p:spPr>
      </p:pic>
      <p:pic>
        <p:nvPicPr>
          <p:cNvPr id="25" name="図 24">
            <a:extLst>
              <a:ext uri="{FF2B5EF4-FFF2-40B4-BE49-F238E27FC236}">
                <a16:creationId xmlns:a16="http://schemas.microsoft.com/office/drawing/2014/main" id="{9B0E5589-220B-6C68-43CF-1C7A7742D3AE}"/>
              </a:ext>
            </a:extLst>
          </p:cNvPr>
          <p:cNvPicPr>
            <a:picLocks noChangeAspect="1"/>
          </p:cNvPicPr>
          <p:nvPr/>
        </p:nvPicPr>
        <p:blipFill>
          <a:blip r:embed="rId10"/>
          <a:stretch>
            <a:fillRect/>
          </a:stretch>
        </p:blipFill>
        <p:spPr>
          <a:xfrm>
            <a:off x="2124479" y="2297829"/>
            <a:ext cx="702349" cy="251930"/>
          </a:xfrm>
          <a:prstGeom prst="rect">
            <a:avLst/>
          </a:prstGeom>
        </p:spPr>
      </p:pic>
      <p:pic>
        <p:nvPicPr>
          <p:cNvPr id="26" name="図 25">
            <a:extLst>
              <a:ext uri="{FF2B5EF4-FFF2-40B4-BE49-F238E27FC236}">
                <a16:creationId xmlns:a16="http://schemas.microsoft.com/office/drawing/2014/main" id="{A88D0488-D5E8-0EDD-819D-035074C627AF}"/>
              </a:ext>
            </a:extLst>
          </p:cNvPr>
          <p:cNvPicPr>
            <a:picLocks noChangeAspect="1"/>
          </p:cNvPicPr>
          <p:nvPr/>
        </p:nvPicPr>
        <p:blipFill>
          <a:blip r:embed="rId11"/>
          <a:stretch>
            <a:fillRect/>
          </a:stretch>
        </p:blipFill>
        <p:spPr>
          <a:xfrm>
            <a:off x="6285424" y="2296886"/>
            <a:ext cx="702349" cy="282466"/>
          </a:xfrm>
          <a:prstGeom prst="rect">
            <a:avLst/>
          </a:prstGeom>
        </p:spPr>
      </p:pic>
      <p:pic>
        <p:nvPicPr>
          <p:cNvPr id="27" name="図 26">
            <a:extLst>
              <a:ext uri="{FF2B5EF4-FFF2-40B4-BE49-F238E27FC236}">
                <a16:creationId xmlns:a16="http://schemas.microsoft.com/office/drawing/2014/main" id="{091406B9-2C8E-8C02-F713-EAF70A6F4288}"/>
              </a:ext>
            </a:extLst>
          </p:cNvPr>
          <p:cNvPicPr>
            <a:picLocks noChangeAspect="1"/>
          </p:cNvPicPr>
          <p:nvPr/>
        </p:nvPicPr>
        <p:blipFill>
          <a:blip r:embed="rId12"/>
          <a:stretch>
            <a:fillRect/>
          </a:stretch>
        </p:blipFill>
        <p:spPr>
          <a:xfrm>
            <a:off x="3157638" y="1424804"/>
            <a:ext cx="176509" cy="183046"/>
          </a:xfrm>
          <a:prstGeom prst="rect">
            <a:avLst/>
          </a:prstGeom>
        </p:spPr>
      </p:pic>
      <p:pic>
        <p:nvPicPr>
          <p:cNvPr id="10" name="図 9">
            <a:extLst>
              <a:ext uri="{FF2B5EF4-FFF2-40B4-BE49-F238E27FC236}">
                <a16:creationId xmlns:a16="http://schemas.microsoft.com/office/drawing/2014/main" id="{8A9E2A6D-2D11-33B7-3025-0A516D684275}"/>
              </a:ext>
            </a:extLst>
          </p:cNvPr>
          <p:cNvPicPr>
            <a:picLocks noChangeAspect="1"/>
          </p:cNvPicPr>
          <p:nvPr/>
        </p:nvPicPr>
        <p:blipFill>
          <a:blip r:embed="rId13"/>
          <a:stretch>
            <a:fillRect/>
          </a:stretch>
        </p:blipFill>
        <p:spPr>
          <a:xfrm>
            <a:off x="597226" y="5358354"/>
            <a:ext cx="3824883" cy="633605"/>
          </a:xfrm>
          <a:prstGeom prst="rect">
            <a:avLst/>
          </a:prstGeom>
        </p:spPr>
      </p:pic>
      <p:pic>
        <p:nvPicPr>
          <p:cNvPr id="12" name="図 11">
            <a:extLst>
              <a:ext uri="{FF2B5EF4-FFF2-40B4-BE49-F238E27FC236}">
                <a16:creationId xmlns:a16="http://schemas.microsoft.com/office/drawing/2014/main" id="{CD6BAC80-3EE1-4F2C-6B55-FEFC95D4A68A}"/>
              </a:ext>
            </a:extLst>
          </p:cNvPr>
          <p:cNvPicPr>
            <a:picLocks noChangeAspect="1"/>
          </p:cNvPicPr>
          <p:nvPr/>
        </p:nvPicPr>
        <p:blipFill>
          <a:blip r:embed="rId14"/>
          <a:stretch>
            <a:fillRect/>
          </a:stretch>
        </p:blipFill>
        <p:spPr>
          <a:xfrm>
            <a:off x="5530809" y="5433196"/>
            <a:ext cx="2231981" cy="653746"/>
          </a:xfrm>
          <a:prstGeom prst="rect">
            <a:avLst/>
          </a:prstGeom>
        </p:spPr>
      </p:pic>
    </p:spTree>
    <p:extLst>
      <p:ext uri="{BB962C8B-B14F-4D97-AF65-F5344CB8AC3E}">
        <p14:creationId xmlns:p14="http://schemas.microsoft.com/office/powerpoint/2010/main" val="132465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本論文を選んだ</a:t>
            </a:r>
            <a:r>
              <a:rPr kumimoji="1" lang="ja-JP" altLang="en-US">
                <a:latin typeface="Hiragino Kaku Gothic Std W8" panose="020B0800000000000000" pitchFamily="34" charset="-128"/>
                <a:ea typeface="Hiragino Kaku Gothic Std W8" panose="020B0800000000000000" pitchFamily="34" charset="-128"/>
              </a:rPr>
              <a:t>経緯</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レビューすることにした。本論文では、時空を大きく歪ませるブラックホールの周りに発光している幾何学的に薄い円盤を設定し、その観測結果を予測している。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3FCC6D8-60BD-384B-511C-D4C270248A41}"/>
              </a:ext>
            </a:extLst>
          </p:cNvPr>
          <p:cNvPicPr>
            <a:picLocks noChangeAspect="1"/>
          </p:cNvPicPr>
          <p:nvPr/>
        </p:nvPicPr>
        <p:blipFill>
          <a:blip r:embed="rId3"/>
          <a:stretch>
            <a:fillRect/>
          </a:stretch>
        </p:blipFill>
        <p:spPr>
          <a:xfrm>
            <a:off x="4901183" y="2105346"/>
            <a:ext cx="3505270" cy="3350488"/>
          </a:xfrm>
          <a:prstGeom prst="rect">
            <a:avLst/>
          </a:prstGeom>
        </p:spPr>
      </p:pic>
      <p:pic>
        <p:nvPicPr>
          <p:cNvPr id="8" name="図 7">
            <a:extLst>
              <a:ext uri="{FF2B5EF4-FFF2-40B4-BE49-F238E27FC236}">
                <a16:creationId xmlns:a16="http://schemas.microsoft.com/office/drawing/2014/main" id="{7296B671-5D5F-F3F8-36EE-16262F78AC95}"/>
              </a:ext>
            </a:extLst>
          </p:cNvPr>
          <p:cNvPicPr>
            <a:picLocks noChangeAspect="1"/>
          </p:cNvPicPr>
          <p:nvPr/>
        </p:nvPicPr>
        <p:blipFill>
          <a:blip r:embed="rId4"/>
          <a:stretch>
            <a:fillRect/>
          </a:stretch>
        </p:blipFill>
        <p:spPr>
          <a:xfrm>
            <a:off x="594883" y="2115379"/>
            <a:ext cx="3436695" cy="3355578"/>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a:t>/n</a:t>
            </a:r>
            <a:endParaRPr lang="en-US" dirty="0"/>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181105"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2)</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軌道の分類と幾何的な角度の評価</a:t>
            </a: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803876" y="1465527"/>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a:p>
            <a:pPr marL="0" indent="0" eaLnBrk="0">
              <a:lnSpc>
                <a:spcPct val="150000"/>
              </a:lnSpc>
              <a:spcBef>
                <a:spcPts val="0"/>
              </a:spcBef>
              <a:buNone/>
            </a:pP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5855645" y="5864854"/>
            <a:ext cx="2158056" cy="261797"/>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9"/>
          <a:stretch>
            <a:fillRect/>
          </a:stretch>
        </p:blipFill>
        <p:spPr>
          <a:xfrm>
            <a:off x="1315322" y="5860548"/>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10"/>
          <a:stretch>
            <a:fillRect/>
          </a:stretch>
        </p:blipFill>
        <p:spPr>
          <a:xfrm>
            <a:off x="1314725" y="2640312"/>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1"/>
          <a:stretch>
            <a:fillRect/>
          </a:stretch>
        </p:blipFill>
        <p:spPr>
          <a:xfrm>
            <a:off x="5642420" y="2632021"/>
            <a:ext cx="815530" cy="202994"/>
          </a:xfrm>
          <a:prstGeom prst="rect">
            <a:avLst/>
          </a:prstGeom>
        </p:spPr>
      </p:pic>
    </p:spTree>
    <p:extLst>
      <p:ext uri="{BB962C8B-B14F-4D97-AF65-F5344CB8AC3E}">
        <p14:creationId xmlns:p14="http://schemas.microsoft.com/office/powerpoint/2010/main" val="248012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41E3E8DE-0707-F066-4A45-DFE610E9D514}"/>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上で考えた全ての場合分けについて考えて</a:t>
            </a:r>
            <a:endParaRPr lang="en-US" altLang="ja-JP" sz="1800" dirty="0"/>
          </a:p>
          <a:p>
            <a:pPr marL="0" indent="0" eaLnBrk="0">
              <a:lnSpc>
                <a:spcPct val="150000"/>
              </a:lnSpc>
              <a:spcBef>
                <a:spcPts val="0"/>
              </a:spcBef>
              <a:buNone/>
            </a:pPr>
            <a:r>
              <a:rPr lang="en-US" altLang="ja-JP" sz="1800" dirty="0"/>
              <a:t>(</a:t>
            </a:r>
            <a:r>
              <a:rPr lang="en-US" altLang="ja-JP" sz="1800" dirty="0" err="1"/>
              <a:t>i</a:t>
            </a:r>
            <a:r>
              <a:rPr lang="en-US" altLang="ja-JP" sz="1800" dirty="0"/>
              <a:t>)</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(ii)</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を解くことで</a:t>
            </a:r>
            <a:r>
              <a:rPr lang="en-US" altLang="ja-JP" sz="1800" dirty="0"/>
              <a:t> b </a:t>
            </a:r>
            <a:r>
              <a:rPr lang="ja-JP" altLang="en-US" sz="1800"/>
              <a:t>が求められる</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solidFill>
                  <a:srgbClr val="C00000"/>
                </a:solidFill>
              </a:rPr>
              <a:t>3)</a:t>
            </a:r>
            <a:r>
              <a:rPr lang="ja-JP" altLang="en-US">
                <a:solidFill>
                  <a:srgbClr val="C00000"/>
                </a:solidFill>
              </a:rPr>
              <a:t>　</a:t>
            </a:r>
            <a:r>
              <a:rPr lang="en-US" altLang="ja-JP" dirty="0">
                <a:solidFill>
                  <a:srgbClr val="C00000"/>
                </a:solidFill>
              </a:rPr>
              <a:t>(1),(2)</a:t>
            </a:r>
            <a:r>
              <a:rPr lang="ja-JP" altLang="en-US">
                <a:solidFill>
                  <a:srgbClr val="C00000"/>
                </a:solidFill>
              </a:rPr>
              <a:t>を用いて</a:t>
            </a:r>
            <a:r>
              <a:rPr lang="en-US" altLang="ja-JP" dirty="0">
                <a:solidFill>
                  <a:srgbClr val="C00000"/>
                </a:solidFill>
              </a:rPr>
              <a:t> b </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を</a:t>
            </a:r>
            <a:r>
              <a:rPr lang="ja-JP" altLang="en-US">
                <a:solidFill>
                  <a:srgbClr val="C00000"/>
                </a:solidFill>
              </a:rPr>
              <a:t>求める</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pic>
        <p:nvPicPr>
          <p:cNvPr id="8" name="図 7">
            <a:extLst>
              <a:ext uri="{FF2B5EF4-FFF2-40B4-BE49-F238E27FC236}">
                <a16:creationId xmlns:a16="http://schemas.microsoft.com/office/drawing/2014/main" id="{141CAB4B-5942-69C0-8D05-B16D91DC1A5F}"/>
              </a:ext>
            </a:extLst>
          </p:cNvPr>
          <p:cNvPicPr>
            <a:picLocks noChangeAspect="1"/>
          </p:cNvPicPr>
          <p:nvPr/>
        </p:nvPicPr>
        <p:blipFill>
          <a:blip r:embed="rId3"/>
          <a:stretch>
            <a:fillRect/>
          </a:stretch>
        </p:blipFill>
        <p:spPr>
          <a:xfrm>
            <a:off x="1229667" y="1953568"/>
            <a:ext cx="1900958" cy="264419"/>
          </a:xfrm>
          <a:prstGeom prst="rect">
            <a:avLst/>
          </a:prstGeom>
        </p:spPr>
      </p:pic>
      <p:pic>
        <p:nvPicPr>
          <p:cNvPr id="10" name="図 9">
            <a:extLst>
              <a:ext uri="{FF2B5EF4-FFF2-40B4-BE49-F238E27FC236}">
                <a16:creationId xmlns:a16="http://schemas.microsoft.com/office/drawing/2014/main" id="{32D885B1-29C3-0473-7FDC-4304E165FFD5}"/>
              </a:ext>
            </a:extLst>
          </p:cNvPr>
          <p:cNvPicPr>
            <a:picLocks noChangeAspect="1"/>
          </p:cNvPicPr>
          <p:nvPr/>
        </p:nvPicPr>
        <p:blipFill>
          <a:blip r:embed="rId4"/>
          <a:stretch>
            <a:fillRect/>
          </a:stretch>
        </p:blipFill>
        <p:spPr>
          <a:xfrm>
            <a:off x="1229667" y="4025115"/>
            <a:ext cx="2228999" cy="250678"/>
          </a:xfrm>
          <a:prstGeom prst="rect">
            <a:avLst/>
          </a:prstGeom>
        </p:spPr>
      </p:pic>
      <p:pic>
        <p:nvPicPr>
          <p:cNvPr id="12" name="図 11">
            <a:extLst>
              <a:ext uri="{FF2B5EF4-FFF2-40B4-BE49-F238E27FC236}">
                <a16:creationId xmlns:a16="http://schemas.microsoft.com/office/drawing/2014/main" id="{5B0155E8-16E3-6C9C-8C32-ADEB6EC280C2}"/>
              </a:ext>
            </a:extLst>
          </p:cNvPr>
          <p:cNvPicPr>
            <a:picLocks noChangeAspect="1"/>
          </p:cNvPicPr>
          <p:nvPr/>
        </p:nvPicPr>
        <p:blipFill>
          <a:blip r:embed="rId5"/>
          <a:stretch>
            <a:fillRect/>
          </a:stretch>
        </p:blipFill>
        <p:spPr>
          <a:xfrm>
            <a:off x="1534055" y="2536893"/>
            <a:ext cx="671263" cy="240779"/>
          </a:xfrm>
          <a:prstGeom prst="rect">
            <a:avLst/>
          </a:prstGeom>
        </p:spPr>
      </p:pic>
      <p:pic>
        <p:nvPicPr>
          <p:cNvPr id="13" name="図 12">
            <a:extLst>
              <a:ext uri="{FF2B5EF4-FFF2-40B4-BE49-F238E27FC236}">
                <a16:creationId xmlns:a16="http://schemas.microsoft.com/office/drawing/2014/main" id="{3A7A236F-AAA5-2F7E-5A03-A05C99D754FE}"/>
              </a:ext>
            </a:extLst>
          </p:cNvPr>
          <p:cNvPicPr>
            <a:picLocks noChangeAspect="1"/>
          </p:cNvPicPr>
          <p:nvPr/>
        </p:nvPicPr>
        <p:blipFill>
          <a:blip r:embed="rId6"/>
          <a:stretch>
            <a:fillRect/>
          </a:stretch>
        </p:blipFill>
        <p:spPr>
          <a:xfrm>
            <a:off x="1534054" y="3281822"/>
            <a:ext cx="671263" cy="269965"/>
          </a:xfrm>
          <a:prstGeom prst="rect">
            <a:avLst/>
          </a:prstGeom>
        </p:spPr>
      </p:pic>
      <p:pic>
        <p:nvPicPr>
          <p:cNvPr id="14" name="図 13">
            <a:extLst>
              <a:ext uri="{FF2B5EF4-FFF2-40B4-BE49-F238E27FC236}">
                <a16:creationId xmlns:a16="http://schemas.microsoft.com/office/drawing/2014/main" id="{A11803AA-DCE1-81F5-7553-9264D07B6285}"/>
              </a:ext>
            </a:extLst>
          </p:cNvPr>
          <p:cNvPicPr>
            <a:picLocks noChangeAspect="1"/>
          </p:cNvPicPr>
          <p:nvPr/>
        </p:nvPicPr>
        <p:blipFill>
          <a:blip r:embed="rId5"/>
          <a:stretch>
            <a:fillRect/>
          </a:stretch>
        </p:blipFill>
        <p:spPr>
          <a:xfrm>
            <a:off x="1512538" y="4614822"/>
            <a:ext cx="671263" cy="240779"/>
          </a:xfrm>
          <a:prstGeom prst="rect">
            <a:avLst/>
          </a:prstGeom>
        </p:spPr>
      </p:pic>
      <p:pic>
        <p:nvPicPr>
          <p:cNvPr id="15" name="図 14">
            <a:extLst>
              <a:ext uri="{FF2B5EF4-FFF2-40B4-BE49-F238E27FC236}">
                <a16:creationId xmlns:a16="http://schemas.microsoft.com/office/drawing/2014/main" id="{D1A27810-24E1-6C76-95C5-E42C35E70FF6}"/>
              </a:ext>
            </a:extLst>
          </p:cNvPr>
          <p:cNvPicPr>
            <a:picLocks noChangeAspect="1"/>
          </p:cNvPicPr>
          <p:nvPr/>
        </p:nvPicPr>
        <p:blipFill>
          <a:blip r:embed="rId6"/>
          <a:stretch>
            <a:fillRect/>
          </a:stretch>
        </p:blipFill>
        <p:spPr>
          <a:xfrm>
            <a:off x="1508883" y="5387793"/>
            <a:ext cx="671263" cy="269965"/>
          </a:xfrm>
          <a:prstGeom prst="rect">
            <a:avLst/>
          </a:prstGeom>
        </p:spPr>
      </p:pic>
      <p:sp>
        <p:nvSpPr>
          <p:cNvPr id="20" name="テキスト ボックス 19">
            <a:extLst>
              <a:ext uri="{FF2B5EF4-FFF2-40B4-BE49-F238E27FC236}">
                <a16:creationId xmlns:a16="http://schemas.microsoft.com/office/drawing/2014/main" id="{C2CA4D0E-D486-D27F-991C-7B64BAECE3D2}"/>
              </a:ext>
            </a:extLst>
          </p:cNvPr>
          <p:cNvSpPr txBox="1"/>
          <p:nvPr/>
        </p:nvSpPr>
        <p:spPr>
          <a:xfrm>
            <a:off x="2310154" y="2473766"/>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1" name="テキスト ボックス 20">
            <a:extLst>
              <a:ext uri="{FF2B5EF4-FFF2-40B4-BE49-F238E27FC236}">
                <a16:creationId xmlns:a16="http://schemas.microsoft.com/office/drawing/2014/main" id="{0779E401-E16E-0438-700B-2C338212E941}"/>
              </a:ext>
            </a:extLst>
          </p:cNvPr>
          <p:cNvSpPr txBox="1"/>
          <p:nvPr/>
        </p:nvSpPr>
        <p:spPr>
          <a:xfrm>
            <a:off x="2311194" y="3256739"/>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2" name="テキスト ボックス 21">
            <a:extLst>
              <a:ext uri="{FF2B5EF4-FFF2-40B4-BE49-F238E27FC236}">
                <a16:creationId xmlns:a16="http://schemas.microsoft.com/office/drawing/2014/main" id="{4D067ABB-8435-E903-F991-D582544BE8FA}"/>
              </a:ext>
            </a:extLst>
          </p:cNvPr>
          <p:cNvSpPr txBox="1"/>
          <p:nvPr/>
        </p:nvSpPr>
        <p:spPr>
          <a:xfrm>
            <a:off x="2310154" y="4572420"/>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3" name="テキスト ボックス 22">
            <a:extLst>
              <a:ext uri="{FF2B5EF4-FFF2-40B4-BE49-F238E27FC236}">
                <a16:creationId xmlns:a16="http://schemas.microsoft.com/office/drawing/2014/main" id="{260B6CD1-C016-59C4-51E8-420D2889AC26}"/>
              </a:ext>
            </a:extLst>
          </p:cNvPr>
          <p:cNvSpPr txBox="1"/>
          <p:nvPr/>
        </p:nvSpPr>
        <p:spPr>
          <a:xfrm>
            <a:off x="2310154" y="5363614"/>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pic>
        <p:nvPicPr>
          <p:cNvPr id="3" name="図 2">
            <a:extLst>
              <a:ext uri="{FF2B5EF4-FFF2-40B4-BE49-F238E27FC236}">
                <a16:creationId xmlns:a16="http://schemas.microsoft.com/office/drawing/2014/main" id="{1B018BD0-79B3-1AC8-E273-A442CFA66AAF}"/>
              </a:ext>
            </a:extLst>
          </p:cNvPr>
          <p:cNvPicPr>
            <a:picLocks noChangeAspect="1"/>
          </p:cNvPicPr>
          <p:nvPr/>
        </p:nvPicPr>
        <p:blipFill>
          <a:blip r:embed="rId7"/>
          <a:stretch>
            <a:fillRect/>
          </a:stretch>
        </p:blipFill>
        <p:spPr>
          <a:xfrm>
            <a:off x="3093894" y="2299803"/>
            <a:ext cx="3800156" cy="619461"/>
          </a:xfrm>
          <a:prstGeom prst="rect">
            <a:avLst/>
          </a:prstGeom>
        </p:spPr>
      </p:pic>
      <p:pic>
        <p:nvPicPr>
          <p:cNvPr id="5" name="図 4">
            <a:extLst>
              <a:ext uri="{FF2B5EF4-FFF2-40B4-BE49-F238E27FC236}">
                <a16:creationId xmlns:a16="http://schemas.microsoft.com/office/drawing/2014/main" id="{14F47A5C-4FC7-D25A-6B8C-C4B70823A0B9}"/>
              </a:ext>
            </a:extLst>
          </p:cNvPr>
          <p:cNvPicPr>
            <a:picLocks noChangeAspect="1"/>
          </p:cNvPicPr>
          <p:nvPr/>
        </p:nvPicPr>
        <p:blipFill>
          <a:blip r:embed="rId8"/>
          <a:stretch>
            <a:fillRect/>
          </a:stretch>
        </p:blipFill>
        <p:spPr>
          <a:xfrm>
            <a:off x="3093894" y="3128100"/>
            <a:ext cx="2367951" cy="577407"/>
          </a:xfrm>
          <a:prstGeom prst="rect">
            <a:avLst/>
          </a:prstGeom>
        </p:spPr>
      </p:pic>
      <p:pic>
        <p:nvPicPr>
          <p:cNvPr id="11" name="図 10">
            <a:extLst>
              <a:ext uri="{FF2B5EF4-FFF2-40B4-BE49-F238E27FC236}">
                <a16:creationId xmlns:a16="http://schemas.microsoft.com/office/drawing/2014/main" id="{A73633C0-C07B-02F5-33F5-A26BED35BA2C}"/>
              </a:ext>
            </a:extLst>
          </p:cNvPr>
          <p:cNvPicPr>
            <a:picLocks noChangeAspect="1"/>
          </p:cNvPicPr>
          <p:nvPr/>
        </p:nvPicPr>
        <p:blipFill>
          <a:blip r:embed="rId9"/>
          <a:stretch>
            <a:fillRect/>
          </a:stretch>
        </p:blipFill>
        <p:spPr>
          <a:xfrm>
            <a:off x="3093894" y="4421825"/>
            <a:ext cx="3886200" cy="556701"/>
          </a:xfrm>
          <a:prstGeom prst="rect">
            <a:avLst/>
          </a:prstGeom>
        </p:spPr>
      </p:pic>
      <p:pic>
        <p:nvPicPr>
          <p:cNvPr id="24" name="図 23">
            <a:extLst>
              <a:ext uri="{FF2B5EF4-FFF2-40B4-BE49-F238E27FC236}">
                <a16:creationId xmlns:a16="http://schemas.microsoft.com/office/drawing/2014/main" id="{6C31F218-0A36-6FAC-E31A-683D49FE3E2D}"/>
              </a:ext>
            </a:extLst>
          </p:cNvPr>
          <p:cNvPicPr>
            <a:picLocks noChangeAspect="1"/>
          </p:cNvPicPr>
          <p:nvPr/>
        </p:nvPicPr>
        <p:blipFill>
          <a:blip r:embed="rId10"/>
          <a:stretch>
            <a:fillRect/>
          </a:stretch>
        </p:blipFill>
        <p:spPr>
          <a:xfrm>
            <a:off x="3093894" y="5263690"/>
            <a:ext cx="2580377" cy="518169"/>
          </a:xfrm>
          <a:prstGeom prst="rect">
            <a:avLst/>
          </a:prstGeom>
        </p:spPr>
      </p:pic>
    </p:spTree>
    <p:extLst>
      <p:ext uri="{BB962C8B-B14F-4D97-AF65-F5344CB8AC3E}">
        <p14:creationId xmlns:p14="http://schemas.microsoft.com/office/powerpoint/2010/main" val="1058058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411ADCB-4980-8EBE-46AA-3DAFEAE4562F}"/>
              </a:ext>
            </a:extLst>
          </p:cNvPr>
          <p:cNvPicPr>
            <a:picLocks noChangeAspect="1"/>
          </p:cNvPicPr>
          <p:nvPr/>
        </p:nvPicPr>
        <p:blipFill>
          <a:blip r:embed="rId3"/>
          <a:stretch>
            <a:fillRect/>
          </a:stretch>
        </p:blipFill>
        <p:spPr>
          <a:xfrm>
            <a:off x="1350808" y="1422223"/>
            <a:ext cx="7264400" cy="4724400"/>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ja-JP" altLang="en-US"/>
              <a:t>作成された像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pic>
        <p:nvPicPr>
          <p:cNvPr id="24" name="図 23">
            <a:extLst>
              <a:ext uri="{FF2B5EF4-FFF2-40B4-BE49-F238E27FC236}">
                <a16:creationId xmlns:a16="http://schemas.microsoft.com/office/drawing/2014/main" id="{77839C4A-7E86-527C-91F0-E36C29CAB5AD}"/>
              </a:ext>
            </a:extLst>
          </p:cNvPr>
          <p:cNvPicPr>
            <a:picLocks noChangeAspect="1"/>
          </p:cNvPicPr>
          <p:nvPr/>
        </p:nvPicPr>
        <p:blipFill>
          <a:blip r:embed="rId4"/>
          <a:stretch>
            <a:fillRect/>
          </a:stretch>
        </p:blipFill>
        <p:spPr>
          <a:xfrm>
            <a:off x="628650" y="1848113"/>
            <a:ext cx="1190088" cy="304441"/>
          </a:xfrm>
          <a:prstGeom prst="rect">
            <a:avLst/>
          </a:prstGeom>
        </p:spPr>
      </p:pic>
      <p:pic>
        <p:nvPicPr>
          <p:cNvPr id="25" name="図 24">
            <a:extLst>
              <a:ext uri="{FF2B5EF4-FFF2-40B4-BE49-F238E27FC236}">
                <a16:creationId xmlns:a16="http://schemas.microsoft.com/office/drawing/2014/main" id="{BF4380F5-47C0-6480-FBB4-506087F41B87}"/>
              </a:ext>
            </a:extLst>
          </p:cNvPr>
          <p:cNvPicPr>
            <a:picLocks noChangeAspect="1"/>
          </p:cNvPicPr>
          <p:nvPr/>
        </p:nvPicPr>
        <p:blipFill>
          <a:blip r:embed="rId5"/>
          <a:stretch>
            <a:fillRect/>
          </a:stretch>
        </p:blipFill>
        <p:spPr>
          <a:xfrm>
            <a:off x="4526376" y="1845064"/>
            <a:ext cx="1190092" cy="304442"/>
          </a:xfrm>
          <a:prstGeom prst="rect">
            <a:avLst/>
          </a:prstGeom>
        </p:spPr>
      </p:pic>
      <p:pic>
        <p:nvPicPr>
          <p:cNvPr id="26" name="図 25">
            <a:extLst>
              <a:ext uri="{FF2B5EF4-FFF2-40B4-BE49-F238E27FC236}">
                <a16:creationId xmlns:a16="http://schemas.microsoft.com/office/drawing/2014/main" id="{A0E313E1-CDF4-7870-3BF2-46CEAE6D7346}"/>
              </a:ext>
            </a:extLst>
          </p:cNvPr>
          <p:cNvPicPr>
            <a:picLocks noChangeAspect="1"/>
          </p:cNvPicPr>
          <p:nvPr/>
        </p:nvPicPr>
        <p:blipFill>
          <a:blip r:embed="rId6"/>
          <a:stretch>
            <a:fillRect/>
          </a:stretch>
        </p:blipFill>
        <p:spPr>
          <a:xfrm>
            <a:off x="628171" y="4110731"/>
            <a:ext cx="1190092" cy="304442"/>
          </a:xfrm>
          <a:prstGeom prst="rect">
            <a:avLst/>
          </a:prstGeom>
        </p:spPr>
      </p:pic>
      <p:pic>
        <p:nvPicPr>
          <p:cNvPr id="27" name="図 26">
            <a:extLst>
              <a:ext uri="{FF2B5EF4-FFF2-40B4-BE49-F238E27FC236}">
                <a16:creationId xmlns:a16="http://schemas.microsoft.com/office/drawing/2014/main" id="{DFABE499-D40D-19D1-674E-1CB3437900D1}"/>
              </a:ext>
            </a:extLst>
          </p:cNvPr>
          <p:cNvPicPr>
            <a:picLocks noChangeAspect="1"/>
          </p:cNvPicPr>
          <p:nvPr/>
        </p:nvPicPr>
        <p:blipFill>
          <a:blip r:embed="rId7"/>
          <a:stretch>
            <a:fillRect/>
          </a:stretch>
        </p:blipFill>
        <p:spPr>
          <a:xfrm>
            <a:off x="4526376" y="4110731"/>
            <a:ext cx="1190092" cy="304442"/>
          </a:xfrm>
          <a:prstGeom prst="rect">
            <a:avLst/>
          </a:prstGeom>
        </p:spPr>
      </p:pic>
      <p:sp>
        <p:nvSpPr>
          <p:cNvPr id="28" name="テキスト ボックス 27">
            <a:extLst>
              <a:ext uri="{FF2B5EF4-FFF2-40B4-BE49-F238E27FC236}">
                <a16:creationId xmlns:a16="http://schemas.microsoft.com/office/drawing/2014/main" id="{EE8DBFC4-8883-A91A-0A37-0AF47D579337}"/>
              </a:ext>
            </a:extLst>
          </p:cNvPr>
          <p:cNvSpPr txBox="1"/>
          <p:nvPr/>
        </p:nvSpPr>
        <p:spPr>
          <a:xfrm>
            <a:off x="628171" y="5713771"/>
            <a:ext cx="877163" cy="646331"/>
          </a:xfrm>
          <a:prstGeom prst="rect">
            <a:avLst/>
          </a:prstGeom>
          <a:noFill/>
        </p:spPr>
        <p:txBody>
          <a:bodyPr wrap="none" rtlCol="0">
            <a:spAutoFit/>
          </a:bodyPr>
          <a:lstStyle/>
          <a:p>
            <a:r>
              <a:rPr kumimoji="1" lang="ja-JP" altLang="en-US">
                <a:solidFill>
                  <a:srgbClr val="C00000"/>
                </a:solidFill>
                <a:latin typeface="Hiragino Kaku Gothic Std W8" panose="020B0800000000000000" pitchFamily="34" charset="-128"/>
                <a:ea typeface="Hiragino Kaku Gothic Std W8" panose="020B0800000000000000" pitchFamily="34" charset="-128"/>
              </a:rPr>
              <a:t>赤線：</a:t>
            </a:r>
            <a:endParaRPr kumimoji="1" lang="en-US" altLang="ja-JP" dirty="0">
              <a:solidFill>
                <a:srgbClr val="C00000"/>
              </a:solidFill>
              <a:latin typeface="Hiragino Kaku Gothic Std W8" panose="020B0800000000000000" pitchFamily="34" charset="-128"/>
              <a:ea typeface="Hiragino Kaku Gothic Std W8" panose="020B0800000000000000" pitchFamily="34" charset="-128"/>
            </a:endParaRPr>
          </a:p>
          <a:p>
            <a:r>
              <a:rPr kumimoji="1" lang="ja-JP" altLang="en-US">
                <a:solidFill>
                  <a:srgbClr val="0070C0"/>
                </a:solidFill>
                <a:latin typeface="Hiragino Kaku Gothic Std W8" panose="020B0800000000000000" pitchFamily="34" charset="-128"/>
                <a:ea typeface="Hiragino Kaku Gothic Std W8" panose="020B0800000000000000" pitchFamily="34" charset="-128"/>
              </a:rPr>
              <a:t>青線：</a:t>
            </a:r>
          </a:p>
        </p:txBody>
      </p:sp>
      <p:pic>
        <p:nvPicPr>
          <p:cNvPr id="30" name="図 29">
            <a:extLst>
              <a:ext uri="{FF2B5EF4-FFF2-40B4-BE49-F238E27FC236}">
                <a16:creationId xmlns:a16="http://schemas.microsoft.com/office/drawing/2014/main" id="{15CCBED2-2335-3259-F7A3-D9A5474CE52D}"/>
              </a:ext>
            </a:extLst>
          </p:cNvPr>
          <p:cNvPicPr>
            <a:picLocks noChangeAspect="1"/>
          </p:cNvPicPr>
          <p:nvPr/>
        </p:nvPicPr>
        <p:blipFill>
          <a:blip r:embed="rId8"/>
          <a:stretch>
            <a:fillRect/>
          </a:stretch>
        </p:blipFill>
        <p:spPr>
          <a:xfrm>
            <a:off x="1451639" y="5740378"/>
            <a:ext cx="895826" cy="242620"/>
          </a:xfrm>
          <a:prstGeom prst="rect">
            <a:avLst/>
          </a:prstGeom>
        </p:spPr>
      </p:pic>
      <p:pic>
        <p:nvPicPr>
          <p:cNvPr id="31" name="図 30">
            <a:extLst>
              <a:ext uri="{FF2B5EF4-FFF2-40B4-BE49-F238E27FC236}">
                <a16:creationId xmlns:a16="http://schemas.microsoft.com/office/drawing/2014/main" id="{1D890708-7639-F480-2AA4-76D2916A1F41}"/>
              </a:ext>
            </a:extLst>
          </p:cNvPr>
          <p:cNvPicPr>
            <a:picLocks noChangeAspect="1"/>
          </p:cNvPicPr>
          <p:nvPr/>
        </p:nvPicPr>
        <p:blipFill>
          <a:blip r:embed="rId9"/>
          <a:stretch>
            <a:fillRect/>
          </a:stretch>
        </p:blipFill>
        <p:spPr>
          <a:xfrm>
            <a:off x="1464339" y="6025313"/>
            <a:ext cx="877163" cy="242620"/>
          </a:xfrm>
          <a:prstGeom prst="rect">
            <a:avLst/>
          </a:prstGeom>
        </p:spPr>
      </p:pic>
      <p:pic>
        <p:nvPicPr>
          <p:cNvPr id="8" name="図 7">
            <a:extLst>
              <a:ext uri="{FF2B5EF4-FFF2-40B4-BE49-F238E27FC236}">
                <a16:creationId xmlns:a16="http://schemas.microsoft.com/office/drawing/2014/main" id="{898E6E9D-C574-05D7-36F4-D298E8D8DC44}"/>
              </a:ext>
            </a:extLst>
          </p:cNvPr>
          <p:cNvPicPr>
            <a:picLocks noChangeAspect="1"/>
          </p:cNvPicPr>
          <p:nvPr/>
        </p:nvPicPr>
        <p:blipFill>
          <a:blip r:embed="rId10"/>
          <a:stretch>
            <a:fillRect/>
          </a:stretch>
        </p:blipFill>
        <p:spPr>
          <a:xfrm>
            <a:off x="4062730" y="6413677"/>
            <a:ext cx="3281680" cy="230293"/>
          </a:xfrm>
          <a:prstGeom prst="rect">
            <a:avLst/>
          </a:prstGeom>
        </p:spPr>
      </p:pic>
      <p:sp>
        <p:nvSpPr>
          <p:cNvPr id="9" name="テキスト ボックス 8">
            <a:extLst>
              <a:ext uri="{FF2B5EF4-FFF2-40B4-BE49-F238E27FC236}">
                <a16:creationId xmlns:a16="http://schemas.microsoft.com/office/drawing/2014/main" id="{8CBB6BE8-C655-040A-48F9-543C9B7B1C14}"/>
              </a:ext>
            </a:extLst>
          </p:cNvPr>
          <p:cNvSpPr txBox="1"/>
          <p:nvPr/>
        </p:nvSpPr>
        <p:spPr>
          <a:xfrm>
            <a:off x="2411982" y="6364858"/>
            <a:ext cx="1569660"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中心から順に</a:t>
            </a:r>
          </a:p>
        </p:txBody>
      </p:sp>
      <p:pic>
        <p:nvPicPr>
          <p:cNvPr id="10" name="図 9">
            <a:extLst>
              <a:ext uri="{FF2B5EF4-FFF2-40B4-BE49-F238E27FC236}">
                <a16:creationId xmlns:a16="http://schemas.microsoft.com/office/drawing/2014/main" id="{5F180890-A30D-B492-EA7A-C08D5768F003}"/>
              </a:ext>
            </a:extLst>
          </p:cNvPr>
          <p:cNvPicPr>
            <a:picLocks noChangeAspect="1"/>
          </p:cNvPicPr>
          <p:nvPr/>
        </p:nvPicPr>
        <p:blipFill>
          <a:blip r:embed="rId11"/>
          <a:stretch>
            <a:fillRect/>
          </a:stretch>
        </p:blipFill>
        <p:spPr>
          <a:xfrm>
            <a:off x="4181602" y="3468878"/>
            <a:ext cx="234950" cy="158750"/>
          </a:xfrm>
          <a:prstGeom prst="rect">
            <a:avLst/>
          </a:prstGeom>
        </p:spPr>
      </p:pic>
      <p:pic>
        <p:nvPicPr>
          <p:cNvPr id="11" name="図 10">
            <a:extLst>
              <a:ext uri="{FF2B5EF4-FFF2-40B4-BE49-F238E27FC236}">
                <a16:creationId xmlns:a16="http://schemas.microsoft.com/office/drawing/2014/main" id="{F98E884A-57B6-3D71-D018-0B526314CED4}"/>
              </a:ext>
            </a:extLst>
          </p:cNvPr>
          <p:cNvPicPr>
            <a:picLocks noChangeAspect="1"/>
          </p:cNvPicPr>
          <p:nvPr/>
        </p:nvPicPr>
        <p:blipFill>
          <a:blip r:embed="rId11"/>
          <a:stretch>
            <a:fillRect/>
          </a:stretch>
        </p:blipFill>
        <p:spPr>
          <a:xfrm>
            <a:off x="1990992" y="1331095"/>
            <a:ext cx="234950" cy="158750"/>
          </a:xfrm>
          <a:prstGeom prst="rect">
            <a:avLst/>
          </a:prstGeom>
        </p:spPr>
      </p:pic>
    </p:spTree>
    <p:extLst>
      <p:ext uri="{BB962C8B-B14F-4D97-AF65-F5344CB8AC3E}">
        <p14:creationId xmlns:p14="http://schemas.microsoft.com/office/powerpoint/2010/main" val="451614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真っ直ぐ届く光との比較</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13" name="図 12">
            <a:extLst>
              <a:ext uri="{FF2B5EF4-FFF2-40B4-BE49-F238E27FC236}">
                <a16:creationId xmlns:a16="http://schemas.microsoft.com/office/drawing/2014/main" id="{13741346-6F52-096B-AB15-61EAC45AC5AB}"/>
              </a:ext>
            </a:extLst>
          </p:cNvPr>
          <p:cNvPicPr>
            <a:picLocks noChangeAspect="1"/>
          </p:cNvPicPr>
          <p:nvPr/>
        </p:nvPicPr>
        <p:blipFill>
          <a:blip r:embed="rId3"/>
          <a:stretch>
            <a:fillRect/>
          </a:stretch>
        </p:blipFill>
        <p:spPr>
          <a:xfrm>
            <a:off x="188201" y="1242645"/>
            <a:ext cx="4761188" cy="3174125"/>
          </a:xfrm>
          <a:prstGeom prst="rect">
            <a:avLst/>
          </a:prstGeom>
        </p:spPr>
      </p:pic>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シュバルツシルト時空では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・天体の後ろ側に位置する円盤から届く光はよく曲がって見えている。</a:t>
            </a:r>
            <a:endParaRPr lang="en-US" altLang="ja-JP" sz="1800" dirty="0"/>
          </a:p>
          <a:p>
            <a:pPr marL="0" indent="0" eaLnBrk="0">
              <a:lnSpc>
                <a:spcPct val="150000"/>
              </a:lnSpc>
              <a:spcBef>
                <a:spcPts val="0"/>
              </a:spcBef>
              <a:buNone/>
            </a:pPr>
            <a:r>
              <a:rPr lang="ja-JP" altLang="en-US" sz="1800"/>
              <a:t>・本来見えない円盤の「裏側」から放たれた光が観測者に届いている。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23</a:t>
            </a:fld>
            <a:r>
              <a:rPr lang="en-US"/>
              <a:t>/n</a:t>
            </a:r>
            <a:endParaRPr lang="en-US" dirty="0"/>
          </a:p>
        </p:txBody>
      </p:sp>
      <p:pic>
        <p:nvPicPr>
          <p:cNvPr id="8" name="図 7">
            <a:extLst>
              <a:ext uri="{FF2B5EF4-FFF2-40B4-BE49-F238E27FC236}">
                <a16:creationId xmlns:a16="http://schemas.microsoft.com/office/drawing/2014/main" id="{384871A3-6F38-F675-1684-4C612B13E9DB}"/>
              </a:ext>
            </a:extLst>
          </p:cNvPr>
          <p:cNvPicPr>
            <a:picLocks noChangeAspect="1"/>
          </p:cNvPicPr>
          <p:nvPr/>
        </p:nvPicPr>
        <p:blipFill>
          <a:blip r:embed="rId4"/>
          <a:stretch>
            <a:fillRect/>
          </a:stretch>
        </p:blipFill>
        <p:spPr>
          <a:xfrm>
            <a:off x="4194613" y="1242646"/>
            <a:ext cx="4761186" cy="3174124"/>
          </a:xfrm>
          <a:prstGeom prst="rect">
            <a:avLst/>
          </a:prstGeom>
        </p:spPr>
      </p:pic>
      <p:sp>
        <p:nvSpPr>
          <p:cNvPr id="10" name="コンテンツ プレースホルダー 2">
            <a:extLst>
              <a:ext uri="{FF2B5EF4-FFF2-40B4-BE49-F238E27FC236}">
                <a16:creationId xmlns:a16="http://schemas.microsoft.com/office/drawing/2014/main" id="{4550313F-A6C0-4737-1112-E08F484BD17C}"/>
              </a:ext>
            </a:extLst>
          </p:cNvPr>
          <p:cNvSpPr txBox="1">
            <a:spLocks/>
          </p:cNvSpPr>
          <p:nvPr/>
        </p:nvSpPr>
        <p:spPr>
          <a:xfrm>
            <a:off x="1964450" y="1355830"/>
            <a:ext cx="1883323" cy="47357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平坦な時空</a:t>
            </a:r>
            <a:endParaRPr lang="en-US" altLang="ja-JP" sz="1800" dirty="0"/>
          </a:p>
        </p:txBody>
      </p:sp>
      <p:sp>
        <p:nvSpPr>
          <p:cNvPr id="11" name="コンテンツ プレースホルダー 2">
            <a:extLst>
              <a:ext uri="{FF2B5EF4-FFF2-40B4-BE49-F238E27FC236}">
                <a16:creationId xmlns:a16="http://schemas.microsoft.com/office/drawing/2014/main" id="{7ED6AEA8-490A-DE25-7E42-BAB7D18F296E}"/>
              </a:ext>
            </a:extLst>
          </p:cNvPr>
          <p:cNvSpPr txBox="1">
            <a:spLocks/>
          </p:cNvSpPr>
          <p:nvPr/>
        </p:nvSpPr>
        <p:spPr>
          <a:xfrm>
            <a:off x="5496909" y="1353354"/>
            <a:ext cx="2755682" cy="6011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シュバルツシルト時空</a:t>
            </a:r>
            <a:endParaRPr lang="en-US" altLang="ja-JP" sz="1800" dirty="0"/>
          </a:p>
        </p:txBody>
      </p:sp>
    </p:spTree>
    <p:extLst>
      <p:ext uri="{BB962C8B-B14F-4D97-AF65-F5344CB8AC3E}">
        <p14:creationId xmlns:p14="http://schemas.microsoft.com/office/powerpoint/2010/main" val="1201081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以上を幾何的な考察と組み合わせることで、降着円盤がスクリーンに写す光の位置を特定した。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24</a:t>
            </a:fld>
            <a:r>
              <a:rPr lang="en-US"/>
              <a:t>/n</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今回はシュバルツシルト時空で円盤がどのように観測されるかを計算した。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ここで学んだ手法は、他の時空で物体を観測する際にも有用であるように思われる。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一般相対論ではさまざまな時空を考えることができるので、この手法を用いて他の時空では円盤がどのように観測されるか、予測を行いたい。</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25</a:t>
            </a:fld>
            <a:r>
              <a:rPr lang="en-US"/>
              <a:t>/n</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応用（夏ゼミを聞いてくれた人向け）</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4666594"/>
            <a:ext cx="7886700" cy="1824852"/>
          </a:xfrm>
        </p:spPr>
        <p:txBody>
          <a:bodyPr/>
          <a:lstStyle/>
          <a:p>
            <a:pPr marL="0" indent="0" eaLnBrk="0">
              <a:lnSpc>
                <a:spcPct val="150000"/>
              </a:lnSpc>
              <a:spcBef>
                <a:spcPts val="0"/>
              </a:spcBef>
              <a:buNone/>
            </a:pPr>
            <a:r>
              <a:rPr lang="ja-JP" altLang="en-US" sz="1800"/>
              <a:t>近点移動する天体がどのように観測されるか、を可視化しました。</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pic>
        <p:nvPicPr>
          <p:cNvPr id="6" name="図 5">
            <a:extLst>
              <a:ext uri="{FF2B5EF4-FFF2-40B4-BE49-F238E27FC236}">
                <a16:creationId xmlns:a16="http://schemas.microsoft.com/office/drawing/2014/main" id="{CC030026-6703-3256-45B1-2F989C6B8457}"/>
              </a:ext>
            </a:extLst>
          </p:cNvPr>
          <p:cNvPicPr>
            <a:picLocks noChangeAspect="1"/>
          </p:cNvPicPr>
          <p:nvPr/>
        </p:nvPicPr>
        <p:blipFill>
          <a:blip r:embed="rId3"/>
          <a:stretch>
            <a:fillRect/>
          </a:stretch>
        </p:blipFill>
        <p:spPr>
          <a:xfrm>
            <a:off x="557043" y="1552215"/>
            <a:ext cx="4078016" cy="2718677"/>
          </a:xfrm>
          <a:prstGeom prst="rect">
            <a:avLst/>
          </a:prstGeom>
        </p:spPr>
      </p:pic>
      <p:pic>
        <p:nvPicPr>
          <p:cNvPr id="11" name="図 10">
            <a:extLst>
              <a:ext uri="{FF2B5EF4-FFF2-40B4-BE49-F238E27FC236}">
                <a16:creationId xmlns:a16="http://schemas.microsoft.com/office/drawing/2014/main" id="{3620A18B-D5D2-E1D3-0558-ACC567DA2793}"/>
              </a:ext>
            </a:extLst>
          </p:cNvPr>
          <p:cNvPicPr>
            <a:picLocks noChangeAspect="1"/>
          </p:cNvPicPr>
          <p:nvPr/>
        </p:nvPicPr>
        <p:blipFill>
          <a:blip r:embed="rId4"/>
          <a:stretch>
            <a:fillRect/>
          </a:stretch>
        </p:blipFill>
        <p:spPr>
          <a:xfrm>
            <a:off x="4330263" y="1552215"/>
            <a:ext cx="4078016" cy="2718677"/>
          </a:xfrm>
          <a:prstGeom prst="rect">
            <a:avLst/>
          </a:prstGeom>
        </p:spPr>
      </p:pic>
      <p:sp>
        <p:nvSpPr>
          <p:cNvPr id="12" name="コンテンツ プレースホルダー 2">
            <a:extLst>
              <a:ext uri="{FF2B5EF4-FFF2-40B4-BE49-F238E27FC236}">
                <a16:creationId xmlns:a16="http://schemas.microsoft.com/office/drawing/2014/main" id="{80D356EE-FA61-689A-DC62-BB6351342430}"/>
              </a:ext>
            </a:extLst>
          </p:cNvPr>
          <p:cNvSpPr txBox="1">
            <a:spLocks/>
          </p:cNvSpPr>
          <p:nvPr/>
        </p:nvSpPr>
        <p:spPr>
          <a:xfrm>
            <a:off x="6048701" y="1322185"/>
            <a:ext cx="2885092" cy="765188"/>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・平坦な時空</a:t>
            </a:r>
            <a:endParaRPr lang="en-US" altLang="ja-JP" sz="1800" dirty="0"/>
          </a:p>
          <a:p>
            <a:pPr marL="0" indent="0" eaLnBrk="0">
              <a:lnSpc>
                <a:spcPct val="150000"/>
              </a:lnSpc>
              <a:spcBef>
                <a:spcPts val="0"/>
              </a:spcBef>
              <a:buFont typeface="Arial" panose="020B0604020202020204" pitchFamily="34" charset="0"/>
              <a:buNone/>
            </a:pPr>
            <a:r>
              <a:rPr lang="ja-JP" altLang="en-US" sz="1800"/>
              <a:t>・真上から見た動画</a:t>
            </a:r>
            <a:endParaRPr lang="en-US" altLang="ja-JP" sz="1800" dirty="0"/>
          </a:p>
        </p:txBody>
      </p:sp>
      <p:sp>
        <p:nvSpPr>
          <p:cNvPr id="13" name="コンテンツ プレースホルダー 2">
            <a:extLst>
              <a:ext uri="{FF2B5EF4-FFF2-40B4-BE49-F238E27FC236}">
                <a16:creationId xmlns:a16="http://schemas.microsoft.com/office/drawing/2014/main" id="{47970137-FC5D-67C6-D706-EE6F9CC0FDF2}"/>
              </a:ext>
            </a:extLst>
          </p:cNvPr>
          <p:cNvSpPr txBox="1">
            <a:spLocks/>
          </p:cNvSpPr>
          <p:nvPr/>
        </p:nvSpPr>
        <p:spPr>
          <a:xfrm>
            <a:off x="1818289" y="1208275"/>
            <a:ext cx="2753710" cy="823123"/>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・シュバルツシルト時空</a:t>
            </a:r>
            <a:endParaRPr lang="en-US" altLang="ja-JP" sz="1800" dirty="0"/>
          </a:p>
          <a:p>
            <a:pPr marL="0" indent="0" eaLnBrk="0">
              <a:lnSpc>
                <a:spcPct val="150000"/>
              </a:lnSpc>
              <a:spcBef>
                <a:spcPts val="0"/>
              </a:spcBef>
              <a:buFont typeface="Arial" panose="020B0604020202020204" pitchFamily="34" charset="0"/>
              <a:buNone/>
            </a:pPr>
            <a:r>
              <a:rPr lang="ja-JP" altLang="en-US" sz="1800"/>
              <a:t>・</a:t>
            </a:r>
            <a:r>
              <a:rPr lang="en-US" altLang="ja-JP" sz="1800" dirty="0"/>
              <a:t>80</a:t>
            </a:r>
            <a:r>
              <a:rPr lang="ja-JP" altLang="en-US" sz="1800"/>
              <a:t>度方向から見た動画</a:t>
            </a:r>
            <a:endParaRPr lang="en-US" altLang="ja-JP" sz="1800" dirty="0"/>
          </a:p>
        </p:txBody>
      </p:sp>
    </p:spTree>
    <p:extLst>
      <p:ext uri="{BB962C8B-B14F-4D97-AF65-F5344CB8AC3E}">
        <p14:creationId xmlns:p14="http://schemas.microsoft.com/office/powerpoint/2010/main" val="958764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2923673"/>
            <a:ext cx="8351520" cy="819271"/>
          </a:xfrm>
        </p:spPr>
        <p:txBody>
          <a:bodyPr>
            <a:normAutofit/>
          </a:bodyPr>
          <a:lstStyle/>
          <a:p>
            <a:r>
              <a:rPr kumimoji="1" lang="ja-JP" altLang="en-US" sz="4400">
                <a:solidFill>
                  <a:sysClr val="windowText" lastClr="000000"/>
                </a:solidFill>
                <a:latin typeface="Hiragino Kaku Gothic Std W8" panose="020B0800000000000000" pitchFamily="34" charset="-128"/>
                <a:ea typeface="Hiragino Kaku Gothic Std W8" panose="020B0800000000000000" pitchFamily="34" charset="-128"/>
              </a:rPr>
              <a:t>以下、予備スライド</a:t>
            </a:r>
          </a:p>
        </p:txBody>
      </p:sp>
    </p:spTree>
    <p:extLst>
      <p:ext uri="{BB962C8B-B14F-4D97-AF65-F5344CB8AC3E}">
        <p14:creationId xmlns:p14="http://schemas.microsoft.com/office/powerpoint/2010/main" val="1297716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28</a:t>
            </a:fld>
            <a:r>
              <a:rPr lang="en-US"/>
              <a:t>/n</a:t>
            </a:r>
            <a:endParaRPr lang="en-US"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Tree>
    <p:extLst>
      <p:ext uri="{BB962C8B-B14F-4D97-AF65-F5344CB8AC3E}">
        <p14:creationId xmlns:p14="http://schemas.microsoft.com/office/powerpoint/2010/main" val="1964674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Tree>
    <p:extLst>
      <p:ext uri="{BB962C8B-B14F-4D97-AF65-F5344CB8AC3E}">
        <p14:creationId xmlns:p14="http://schemas.microsoft.com/office/powerpoint/2010/main" val="682338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用語紹介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800664"/>
            <a:ext cx="7886700" cy="4690781"/>
          </a:xfrm>
        </p:spPr>
        <p:txBody>
          <a:bodyPr/>
          <a:lstStyle/>
          <a:p>
            <a:pPr marL="0" indent="0" eaLnBrk="0">
              <a:lnSpc>
                <a:spcPct val="150000"/>
              </a:lnSpc>
              <a:spcBef>
                <a:spcPts val="0"/>
              </a:spcBef>
              <a:buNone/>
            </a:pPr>
            <a:r>
              <a:rPr lang="ja-JP" altLang="en-US" sz="1800" b="0" i="0">
                <a:solidFill>
                  <a:schemeClr val="tx1">
                    <a:lumMod val="95000"/>
                    <a:lumOff val="5000"/>
                  </a:schemeClr>
                </a:solidFill>
                <a:effectLst/>
                <a:latin typeface="Arial" panose="020B0604020202020204" pitchFamily="34" charset="0"/>
              </a:rPr>
              <a:t>・ブラックホール</a:t>
            </a:r>
            <a:endParaRPr lang="en-US" altLang="ja-JP" sz="1800" b="0" i="0" dirty="0">
              <a:solidFill>
                <a:schemeClr val="tx1">
                  <a:lumMod val="95000"/>
                  <a:lumOff val="5000"/>
                </a:schemeClr>
              </a:solidFill>
              <a:effectLst/>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一定の条件下では光すら抜け出すことのできない非常に重い天体。</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本スライドでは、シュバルツシルト時空を形成する天体として扱っている。</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r>
              <a:rPr kumimoji="1" lang="ja-JP" altLang="en-US" sz="1800">
                <a:latin typeface="Hiragino Kaku Gothic Std W8" panose="020B0800000000000000" pitchFamily="34" charset="-128"/>
                <a:ea typeface="Hiragino Kaku Gothic Std W8" panose="020B0800000000000000" pitchFamily="34" charset="-128"/>
              </a:rPr>
              <a:t>・降着円盤</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ブラックホールや中性子星、白色矮星など、</a:t>
            </a:r>
            <a:r>
              <a:rPr lang="ja-JP" altLang="en-US" b="0" i="0">
                <a:solidFill>
                  <a:schemeClr val="tx1">
                    <a:lumMod val="95000"/>
                    <a:lumOff val="5000"/>
                  </a:schemeClr>
                </a:solidFill>
                <a:effectLst/>
                <a:latin typeface="Arial" panose="020B0604020202020204" pitchFamily="34" charset="0"/>
              </a:rPr>
              <a:t>強い重力を持つ天体の周りに形成される、ガスなどの物質で構成された円盤</a:t>
            </a:r>
            <a:r>
              <a:rPr lang="ja-JP" altLang="en-US">
                <a:solidFill>
                  <a:schemeClr val="tx1">
                    <a:lumMod val="95000"/>
                    <a:lumOff val="5000"/>
                  </a:schemeClr>
                </a:solidFill>
                <a:latin typeface="Arial" panose="020B0604020202020204" pitchFamily="34" charset="0"/>
              </a:rPr>
              <a:t>。粘性による摩擦で高温になり、電磁波を放っている。</a:t>
            </a: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endParaRPr lang="en-US" altLang="ja-JP" sz="1800" b="0" i="0" dirty="0">
              <a:solidFill>
                <a:schemeClr val="tx1">
                  <a:lumMod val="95000"/>
                  <a:lumOff val="5000"/>
                </a:schemeClr>
              </a:solidFill>
              <a:effectLst/>
              <a:latin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a:t>/n</a:t>
            </a:r>
            <a:endParaRPr lang="en-US" dirty="0"/>
          </a:p>
        </p:txBody>
      </p:sp>
    </p:spTree>
    <p:extLst>
      <p:ext uri="{BB962C8B-B14F-4D97-AF65-F5344CB8AC3E}">
        <p14:creationId xmlns:p14="http://schemas.microsoft.com/office/powerpoint/2010/main" val="262675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共変微分　　　　　　　　　　　　　　　　　　　　　　</a:t>
            </a:r>
            <a:endParaRPr lang="en-US" altLang="ja-JP" sz="1800" dirty="0"/>
          </a:p>
          <a:p>
            <a:pPr marL="0" indent="0" eaLnBrk="0">
              <a:lnSpc>
                <a:spcPct val="150000"/>
              </a:lnSpc>
              <a:spcBef>
                <a:spcPts val="0"/>
              </a:spcBef>
              <a:buNone/>
            </a:pPr>
            <a:r>
              <a:rPr lang="ja-JP" altLang="en-US" sz="1800"/>
              <a:t>波数ベクトルを　　　、アフィンパラメータを　　とおくき、</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30</a:t>
            </a:fld>
            <a:r>
              <a:rPr lang="en-US"/>
              <a:t>/n</a:t>
            </a:r>
            <a:endParaRPr lang="en-US" dirty="0"/>
          </a:p>
        </p:txBody>
      </p:sp>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3"/>
          <a:stretch>
            <a:fillRect/>
          </a:stretch>
        </p:blipFill>
        <p:spPr>
          <a:xfrm>
            <a:off x="861545" y="1418809"/>
            <a:ext cx="472410" cy="184465"/>
          </a:xfrm>
          <a:prstGeom prst="rect">
            <a:avLst/>
          </a:prstGeom>
        </p:spPr>
      </p:pic>
      <p:pic>
        <p:nvPicPr>
          <p:cNvPr id="6" name="図 5">
            <a:extLst>
              <a:ext uri="{FF2B5EF4-FFF2-40B4-BE49-F238E27FC236}">
                <a16:creationId xmlns:a16="http://schemas.microsoft.com/office/drawing/2014/main" id="{FE8BEFDF-BFB4-9980-3085-FC1B4EC6FC96}"/>
              </a:ext>
            </a:extLst>
          </p:cNvPr>
          <p:cNvPicPr>
            <a:picLocks noChangeAspect="1"/>
          </p:cNvPicPr>
          <p:nvPr/>
        </p:nvPicPr>
        <p:blipFill>
          <a:blip r:embed="rId4"/>
          <a:stretch>
            <a:fillRect/>
          </a:stretch>
        </p:blipFill>
        <p:spPr>
          <a:xfrm>
            <a:off x="1469036" y="1981807"/>
            <a:ext cx="4470114" cy="984738"/>
          </a:xfrm>
          <a:prstGeom prst="rect">
            <a:avLst/>
          </a:prstGeom>
        </p:spPr>
      </p:pic>
      <p:pic>
        <p:nvPicPr>
          <p:cNvPr id="9" name="図 8">
            <a:extLst>
              <a:ext uri="{FF2B5EF4-FFF2-40B4-BE49-F238E27FC236}">
                <a16:creationId xmlns:a16="http://schemas.microsoft.com/office/drawing/2014/main" id="{F7C9D736-BC6B-843A-844B-40E962337C4B}"/>
              </a:ext>
            </a:extLst>
          </p:cNvPr>
          <p:cNvPicPr>
            <a:picLocks noChangeAspect="1"/>
          </p:cNvPicPr>
          <p:nvPr/>
        </p:nvPicPr>
        <p:blipFill>
          <a:blip r:embed="rId5"/>
          <a:stretch>
            <a:fillRect/>
          </a:stretch>
        </p:blipFill>
        <p:spPr>
          <a:xfrm>
            <a:off x="2059546" y="3314033"/>
            <a:ext cx="4212236" cy="491335"/>
          </a:xfrm>
          <a:prstGeom prst="rect">
            <a:avLst/>
          </a:prstGeom>
        </p:spPr>
      </p:pic>
      <p:pic>
        <p:nvPicPr>
          <p:cNvPr id="10" name="図 9">
            <a:extLst>
              <a:ext uri="{FF2B5EF4-FFF2-40B4-BE49-F238E27FC236}">
                <a16:creationId xmlns:a16="http://schemas.microsoft.com/office/drawing/2014/main" id="{2D849A0F-4259-A53C-E5DF-BC1E3C82A538}"/>
              </a:ext>
            </a:extLst>
          </p:cNvPr>
          <p:cNvPicPr>
            <a:picLocks noChangeAspect="1"/>
          </p:cNvPicPr>
          <p:nvPr/>
        </p:nvPicPr>
        <p:blipFill>
          <a:blip r:embed="rId6"/>
          <a:stretch>
            <a:fillRect/>
          </a:stretch>
        </p:blipFill>
        <p:spPr>
          <a:xfrm>
            <a:off x="1528019" y="4130565"/>
            <a:ext cx="2190749" cy="508000"/>
          </a:xfrm>
          <a:prstGeom prst="rect">
            <a:avLst/>
          </a:prstGeom>
        </p:spPr>
      </p:pic>
      <p:pic>
        <p:nvPicPr>
          <p:cNvPr id="11" name="図 10">
            <a:extLst>
              <a:ext uri="{FF2B5EF4-FFF2-40B4-BE49-F238E27FC236}">
                <a16:creationId xmlns:a16="http://schemas.microsoft.com/office/drawing/2014/main" id="{67C09B4B-A747-414A-336B-E6CC34918B4E}"/>
              </a:ext>
            </a:extLst>
          </p:cNvPr>
          <p:cNvPicPr>
            <a:picLocks noChangeAspect="1"/>
          </p:cNvPicPr>
          <p:nvPr/>
        </p:nvPicPr>
        <p:blipFill>
          <a:blip r:embed="rId7"/>
          <a:stretch>
            <a:fillRect/>
          </a:stretch>
        </p:blipFill>
        <p:spPr>
          <a:xfrm>
            <a:off x="2403461" y="3849576"/>
            <a:ext cx="519514" cy="284001"/>
          </a:xfrm>
          <a:prstGeom prst="rect">
            <a:avLst/>
          </a:prstGeom>
        </p:spPr>
      </p:pic>
      <p:pic>
        <p:nvPicPr>
          <p:cNvPr id="15" name="図 14">
            <a:extLst>
              <a:ext uri="{FF2B5EF4-FFF2-40B4-BE49-F238E27FC236}">
                <a16:creationId xmlns:a16="http://schemas.microsoft.com/office/drawing/2014/main" id="{C47B6276-88BC-9BB6-1D1A-21554CF6882F}"/>
              </a:ext>
            </a:extLst>
          </p:cNvPr>
          <p:cNvPicPr>
            <a:picLocks noChangeAspect="1"/>
          </p:cNvPicPr>
          <p:nvPr/>
        </p:nvPicPr>
        <p:blipFill>
          <a:blip r:embed="rId8"/>
          <a:stretch>
            <a:fillRect/>
          </a:stretch>
        </p:blipFill>
        <p:spPr>
          <a:xfrm>
            <a:off x="5693652" y="3884970"/>
            <a:ext cx="144474" cy="197701"/>
          </a:xfrm>
          <a:prstGeom prst="rect">
            <a:avLst/>
          </a:prstGeom>
        </p:spPr>
      </p:pic>
      <p:pic>
        <p:nvPicPr>
          <p:cNvPr id="16" name="図 15">
            <a:extLst>
              <a:ext uri="{FF2B5EF4-FFF2-40B4-BE49-F238E27FC236}">
                <a16:creationId xmlns:a16="http://schemas.microsoft.com/office/drawing/2014/main" id="{2BA841CD-DDD1-B045-9ACA-1A3E0E6DB4B0}"/>
              </a:ext>
            </a:extLst>
          </p:cNvPr>
          <p:cNvPicPr>
            <a:picLocks noChangeAspect="1"/>
          </p:cNvPicPr>
          <p:nvPr/>
        </p:nvPicPr>
        <p:blipFill>
          <a:blip r:embed="rId9"/>
          <a:stretch>
            <a:fillRect/>
          </a:stretch>
        </p:blipFill>
        <p:spPr>
          <a:xfrm>
            <a:off x="1980001" y="5018407"/>
            <a:ext cx="5071728" cy="1041323"/>
          </a:xfrm>
          <a:prstGeom prst="rect">
            <a:avLst/>
          </a:prstGeom>
        </p:spPr>
      </p:pic>
    </p:spTree>
    <p:extLst>
      <p:ext uri="{BB962C8B-B14F-4D97-AF65-F5344CB8AC3E}">
        <p14:creationId xmlns:p14="http://schemas.microsoft.com/office/powerpoint/2010/main" val="1770103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167E936-4216-6336-7ACA-8C30257F2203}"/>
              </a:ext>
            </a:extLst>
          </p:cNvPr>
          <p:cNvPicPr>
            <a:picLocks noChangeAspect="1"/>
          </p:cNvPicPr>
          <p:nvPr/>
        </p:nvPicPr>
        <p:blipFill>
          <a:blip r:embed="rId3"/>
          <a:stretch>
            <a:fillRect/>
          </a:stretch>
        </p:blipFill>
        <p:spPr>
          <a:xfrm>
            <a:off x="4952705" y="2127790"/>
            <a:ext cx="3370683" cy="3220725"/>
          </a:xfrm>
          <a:prstGeom prst="rect">
            <a:avLst/>
          </a:prstGeom>
        </p:spPr>
      </p:pic>
      <p:pic>
        <p:nvPicPr>
          <p:cNvPr id="9" name="図 8">
            <a:extLst>
              <a:ext uri="{FF2B5EF4-FFF2-40B4-BE49-F238E27FC236}">
                <a16:creationId xmlns:a16="http://schemas.microsoft.com/office/drawing/2014/main" id="{F83D3D09-68FE-FD46-C052-2245B0A86174}"/>
              </a:ext>
            </a:extLst>
          </p:cNvPr>
          <p:cNvPicPr>
            <a:picLocks noChangeAspect="1"/>
          </p:cNvPicPr>
          <p:nvPr/>
        </p:nvPicPr>
        <p:blipFill>
          <a:blip r:embed="rId4"/>
          <a:stretch>
            <a:fillRect/>
          </a:stretch>
        </p:blipFill>
        <p:spPr>
          <a:xfrm>
            <a:off x="820611" y="2278767"/>
            <a:ext cx="3111710" cy="3087563"/>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31</a:t>
            </a:fld>
            <a:r>
              <a:rPr lang="en-US" dirty="0"/>
              <a:t>/n</a:t>
            </a:r>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209612" y="1461604"/>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a </a:t>
            </a:r>
            <a:r>
              <a:rPr lang="ja-JP" altLang="en-US"/>
              <a:t>のずれ</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794383" y="1466715"/>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議論した通りの　　なので</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が　　　　にずれるので</a:t>
            </a:r>
            <a:endParaRPr lang="en-US" altLang="ja-JP" sz="1800" dirty="0"/>
          </a:p>
        </p:txBody>
      </p:sp>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8"/>
          <a:stretch>
            <a:fillRect/>
          </a:stretch>
        </p:blipFill>
        <p:spPr>
          <a:xfrm>
            <a:off x="1373943" y="2767040"/>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9"/>
          <a:stretch>
            <a:fillRect/>
          </a:stretch>
        </p:blipFill>
        <p:spPr>
          <a:xfrm>
            <a:off x="5605460" y="2743110"/>
            <a:ext cx="735519" cy="183078"/>
          </a:xfrm>
          <a:prstGeom prst="rect">
            <a:avLst/>
          </a:prstGeom>
        </p:spPr>
      </p:pic>
      <p:pic>
        <p:nvPicPr>
          <p:cNvPr id="22" name="図 21">
            <a:extLst>
              <a:ext uri="{FF2B5EF4-FFF2-40B4-BE49-F238E27FC236}">
                <a16:creationId xmlns:a16="http://schemas.microsoft.com/office/drawing/2014/main" id="{B5533974-AD47-F014-0015-F4B05EDDE043}"/>
              </a:ext>
            </a:extLst>
          </p:cNvPr>
          <p:cNvPicPr>
            <a:picLocks noChangeAspect="1"/>
          </p:cNvPicPr>
          <p:nvPr/>
        </p:nvPicPr>
        <p:blipFill>
          <a:blip r:embed="rId10"/>
          <a:stretch>
            <a:fillRect/>
          </a:stretch>
        </p:blipFill>
        <p:spPr>
          <a:xfrm>
            <a:off x="2421851" y="5547190"/>
            <a:ext cx="176785" cy="220981"/>
          </a:xfrm>
          <a:prstGeom prst="rect">
            <a:avLst/>
          </a:prstGeom>
        </p:spPr>
      </p:pic>
      <p:pic>
        <p:nvPicPr>
          <p:cNvPr id="24" name="図 23">
            <a:extLst>
              <a:ext uri="{FF2B5EF4-FFF2-40B4-BE49-F238E27FC236}">
                <a16:creationId xmlns:a16="http://schemas.microsoft.com/office/drawing/2014/main" id="{C4A16CEB-2F6B-2F3C-2391-CFFD1E7A2133}"/>
              </a:ext>
            </a:extLst>
          </p:cNvPr>
          <p:cNvPicPr>
            <a:picLocks noChangeAspect="1"/>
          </p:cNvPicPr>
          <p:nvPr/>
        </p:nvPicPr>
        <p:blipFill>
          <a:blip r:embed="rId11"/>
          <a:stretch>
            <a:fillRect/>
          </a:stretch>
        </p:blipFill>
        <p:spPr>
          <a:xfrm>
            <a:off x="1739319" y="5949031"/>
            <a:ext cx="1004279" cy="215974"/>
          </a:xfrm>
          <a:prstGeom prst="rect">
            <a:avLst/>
          </a:prstGeom>
        </p:spPr>
      </p:pic>
      <p:pic>
        <p:nvPicPr>
          <p:cNvPr id="25" name="図 24">
            <a:extLst>
              <a:ext uri="{FF2B5EF4-FFF2-40B4-BE49-F238E27FC236}">
                <a16:creationId xmlns:a16="http://schemas.microsoft.com/office/drawing/2014/main" id="{4D0F1FCD-B295-FF06-7F01-73B7717F92F7}"/>
              </a:ext>
            </a:extLst>
          </p:cNvPr>
          <p:cNvPicPr>
            <a:picLocks noChangeAspect="1"/>
          </p:cNvPicPr>
          <p:nvPr/>
        </p:nvPicPr>
        <p:blipFill>
          <a:blip r:embed="rId12"/>
          <a:stretch>
            <a:fillRect/>
          </a:stretch>
        </p:blipFill>
        <p:spPr>
          <a:xfrm>
            <a:off x="5894843" y="5969268"/>
            <a:ext cx="1654533" cy="210769"/>
          </a:xfrm>
          <a:prstGeom prst="rect">
            <a:avLst/>
          </a:prstGeom>
        </p:spPr>
      </p:pic>
      <p:pic>
        <p:nvPicPr>
          <p:cNvPr id="26" name="図 25">
            <a:extLst>
              <a:ext uri="{FF2B5EF4-FFF2-40B4-BE49-F238E27FC236}">
                <a16:creationId xmlns:a16="http://schemas.microsoft.com/office/drawing/2014/main" id="{687B8FF7-6ED5-2A94-7B26-DB7E9AFDE822}"/>
              </a:ext>
            </a:extLst>
          </p:cNvPr>
          <p:cNvPicPr>
            <a:picLocks noChangeAspect="1"/>
          </p:cNvPicPr>
          <p:nvPr/>
        </p:nvPicPr>
        <p:blipFill>
          <a:blip r:embed="rId13"/>
          <a:stretch>
            <a:fillRect/>
          </a:stretch>
        </p:blipFill>
        <p:spPr>
          <a:xfrm>
            <a:off x="5101355" y="5517403"/>
            <a:ext cx="208544" cy="260680"/>
          </a:xfrm>
          <a:prstGeom prst="rect">
            <a:avLst/>
          </a:prstGeom>
        </p:spPr>
      </p:pic>
      <p:pic>
        <p:nvPicPr>
          <p:cNvPr id="28" name="図 27">
            <a:extLst>
              <a:ext uri="{FF2B5EF4-FFF2-40B4-BE49-F238E27FC236}">
                <a16:creationId xmlns:a16="http://schemas.microsoft.com/office/drawing/2014/main" id="{81EE672C-7E84-0D47-ECCF-F65501C1B587}"/>
              </a:ext>
            </a:extLst>
          </p:cNvPr>
          <p:cNvPicPr>
            <a:picLocks noChangeAspect="1"/>
          </p:cNvPicPr>
          <p:nvPr/>
        </p:nvPicPr>
        <p:blipFill>
          <a:blip r:embed="rId14"/>
          <a:stretch>
            <a:fillRect/>
          </a:stretch>
        </p:blipFill>
        <p:spPr>
          <a:xfrm>
            <a:off x="5742643" y="5548615"/>
            <a:ext cx="816401" cy="240118"/>
          </a:xfrm>
          <a:prstGeom prst="rect">
            <a:avLst/>
          </a:prstGeom>
        </p:spPr>
      </p:pic>
    </p:spTree>
    <p:extLst>
      <p:ext uri="{BB962C8B-B14F-4D97-AF65-F5344CB8AC3E}">
        <p14:creationId xmlns:p14="http://schemas.microsoft.com/office/powerpoint/2010/main" val="3735665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32</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198481"/>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864231"/>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3516483"/>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6773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628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2727226"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1884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5380332" y="5584742"/>
            <a:ext cx="1879557" cy="943865"/>
          </a:xfrm>
          <a:prstGeom prst="rect">
            <a:avLst/>
          </a:prstGeom>
        </p:spPr>
      </p:pic>
    </p:spTree>
    <p:extLst>
      <p:ext uri="{BB962C8B-B14F-4D97-AF65-F5344CB8AC3E}">
        <p14:creationId xmlns:p14="http://schemas.microsoft.com/office/powerpoint/2010/main" val="3626875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33</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Tree>
    <p:extLst>
      <p:ext uri="{BB962C8B-B14F-4D97-AF65-F5344CB8AC3E}">
        <p14:creationId xmlns:p14="http://schemas.microsoft.com/office/powerpoint/2010/main" val="57147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次元を考える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今回用いる単位系では</a:t>
            </a:r>
            <a:r>
              <a:rPr lang="en-US" altLang="ja-JP" sz="1800" dirty="0"/>
              <a:t> G </a:t>
            </a:r>
            <a:r>
              <a:rPr lang="ja-JP" altLang="en-US" sz="1800"/>
              <a:t>と</a:t>
            </a:r>
            <a:r>
              <a:rPr lang="en-US" altLang="ja-JP" sz="1800" dirty="0"/>
              <a:t> c </a:t>
            </a:r>
            <a:r>
              <a:rPr lang="ja-JP" altLang="en-US" sz="1800"/>
              <a:t>が</a:t>
            </a:r>
            <a:r>
              <a:rPr lang="en-US" altLang="ja-JP" sz="1800" dirty="0"/>
              <a:t> 1 </a:t>
            </a:r>
            <a:r>
              <a:rPr lang="ja-JP" altLang="en-US" sz="1800"/>
              <a:t>なので</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M </a:t>
            </a:r>
            <a:r>
              <a:rPr lang="ja-JP" altLang="en-US"/>
              <a:t>が距離として書ける理由</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34</a:t>
            </a:fld>
            <a:r>
              <a:rPr lang="en-US"/>
              <a:t>/n</a:t>
            </a:r>
            <a:endParaRPr lang="en-US" dirty="0"/>
          </a:p>
        </p:txBody>
      </p:sp>
      <p:pic>
        <p:nvPicPr>
          <p:cNvPr id="9" name="図 8">
            <a:extLst>
              <a:ext uri="{FF2B5EF4-FFF2-40B4-BE49-F238E27FC236}">
                <a16:creationId xmlns:a16="http://schemas.microsoft.com/office/drawing/2014/main" id="{E8B8DBE2-6512-FD57-2870-AD4BD00B95B4}"/>
              </a:ext>
            </a:extLst>
          </p:cNvPr>
          <p:cNvPicPr>
            <a:picLocks noChangeAspect="1"/>
          </p:cNvPicPr>
          <p:nvPr/>
        </p:nvPicPr>
        <p:blipFill>
          <a:blip r:embed="rId3"/>
          <a:stretch>
            <a:fillRect/>
          </a:stretch>
        </p:blipFill>
        <p:spPr>
          <a:xfrm>
            <a:off x="1334247" y="1800159"/>
            <a:ext cx="2287494" cy="344806"/>
          </a:xfrm>
          <a:prstGeom prst="rect">
            <a:avLst/>
          </a:prstGeom>
        </p:spPr>
      </p:pic>
      <p:pic>
        <p:nvPicPr>
          <p:cNvPr id="10" name="図 9">
            <a:extLst>
              <a:ext uri="{FF2B5EF4-FFF2-40B4-BE49-F238E27FC236}">
                <a16:creationId xmlns:a16="http://schemas.microsoft.com/office/drawing/2014/main" id="{6CE977B9-EC8B-0C96-499E-77C56A442CF3}"/>
              </a:ext>
            </a:extLst>
          </p:cNvPr>
          <p:cNvPicPr>
            <a:picLocks noChangeAspect="1"/>
          </p:cNvPicPr>
          <p:nvPr/>
        </p:nvPicPr>
        <p:blipFill>
          <a:blip r:embed="rId4"/>
          <a:stretch>
            <a:fillRect/>
          </a:stretch>
        </p:blipFill>
        <p:spPr>
          <a:xfrm>
            <a:off x="1334247" y="2344232"/>
            <a:ext cx="1379224" cy="344806"/>
          </a:xfrm>
          <a:prstGeom prst="rect">
            <a:avLst/>
          </a:prstGeom>
        </p:spPr>
      </p:pic>
      <p:pic>
        <p:nvPicPr>
          <p:cNvPr id="12" name="図 11">
            <a:extLst>
              <a:ext uri="{FF2B5EF4-FFF2-40B4-BE49-F238E27FC236}">
                <a16:creationId xmlns:a16="http://schemas.microsoft.com/office/drawing/2014/main" id="{1046DDCB-23E3-076E-803C-6F3C532BA1D5}"/>
              </a:ext>
            </a:extLst>
          </p:cNvPr>
          <p:cNvPicPr>
            <a:picLocks noChangeAspect="1"/>
          </p:cNvPicPr>
          <p:nvPr/>
        </p:nvPicPr>
        <p:blipFill>
          <a:blip r:embed="rId5"/>
          <a:stretch>
            <a:fillRect/>
          </a:stretch>
        </p:blipFill>
        <p:spPr>
          <a:xfrm>
            <a:off x="1334247" y="3621741"/>
            <a:ext cx="2251070" cy="684766"/>
          </a:xfrm>
          <a:prstGeom prst="rect">
            <a:avLst/>
          </a:prstGeom>
        </p:spPr>
      </p:pic>
    </p:spTree>
    <p:extLst>
      <p:ext uri="{BB962C8B-B14F-4D97-AF65-F5344CB8AC3E}">
        <p14:creationId xmlns:p14="http://schemas.microsoft.com/office/powerpoint/2010/main" val="287608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316533BB-0490-4D59-9082-4B05C3CE1858}"/>
              </a:ext>
            </a:extLst>
          </p:cNvPr>
          <p:cNvSpPr/>
          <p:nvPr/>
        </p:nvSpPr>
        <p:spPr>
          <a:xfrm>
            <a:off x="1968500" y="1567009"/>
            <a:ext cx="5257800" cy="50995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コードの場所</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637383" y="5481754"/>
            <a:ext cx="5869232" cy="554067"/>
          </a:xfrm>
        </p:spPr>
        <p:txBody>
          <a:bodyPr>
            <a:normAutofit/>
          </a:bodyPr>
          <a:lstStyle/>
          <a:p>
            <a:pPr marL="0" indent="0" eaLnBrk="0">
              <a:lnSpc>
                <a:spcPct val="150000"/>
              </a:lnSpc>
              <a:spcBef>
                <a:spcPts val="0"/>
              </a:spcBef>
              <a:buNone/>
            </a:pPr>
            <a:r>
              <a:rPr lang="en-US" altLang="ja-JP" sz="1800" dirty="0" err="1"/>
              <a:t>reserch</a:t>
            </a:r>
            <a:r>
              <a:rPr lang="en-US" altLang="ja-JP" sz="1800" dirty="0"/>
              <a:t> </a:t>
            </a:r>
            <a:r>
              <a:rPr lang="ja-JP" altLang="en-US" sz="1800"/>
              <a:t>→</a:t>
            </a:r>
            <a:r>
              <a:rPr lang="en-US" altLang="ja-JP" sz="1800" dirty="0"/>
              <a:t> codes </a:t>
            </a:r>
            <a:r>
              <a:rPr lang="ja-JP" altLang="en-US" sz="1800"/>
              <a:t>→</a:t>
            </a:r>
            <a:r>
              <a:rPr lang="en-US" altLang="ja-JP" sz="1800" dirty="0"/>
              <a:t> Julia </a:t>
            </a:r>
            <a:r>
              <a:rPr lang="ja-JP" altLang="en-US" sz="1800"/>
              <a:t>→</a:t>
            </a:r>
            <a:r>
              <a:rPr lang="en-US" altLang="ja-JP" sz="1800" dirty="0"/>
              <a:t> </a:t>
            </a:r>
            <a:r>
              <a:rPr lang="en-US" altLang="ja-JP" sz="1800" dirty="0" err="1"/>
              <a:t>schwarzs</a:t>
            </a:r>
            <a:r>
              <a:rPr lang="en-US" altLang="ja-JP" sz="1800" dirty="0"/>
              <a:t>-disk</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35</a:t>
            </a:fld>
            <a:r>
              <a:rPr lang="en-US"/>
              <a:t>/n</a:t>
            </a:r>
            <a:endParaRPr lang="en-US" dirty="0"/>
          </a:p>
        </p:txBody>
      </p:sp>
      <p:sp>
        <p:nvSpPr>
          <p:cNvPr id="6" name="コンテンツ プレースホルダー 2">
            <a:extLst>
              <a:ext uri="{FF2B5EF4-FFF2-40B4-BE49-F238E27FC236}">
                <a16:creationId xmlns:a16="http://schemas.microsoft.com/office/drawing/2014/main" id="{825AAAB8-6D3E-219E-9C8E-1815B32A1E73}"/>
              </a:ext>
            </a:extLst>
          </p:cNvPr>
          <p:cNvSpPr txBox="1">
            <a:spLocks/>
          </p:cNvSpPr>
          <p:nvPr/>
        </p:nvSpPr>
        <p:spPr>
          <a:xfrm>
            <a:off x="2936875" y="1567009"/>
            <a:ext cx="2419350" cy="52265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err="1"/>
              <a:t>github</a:t>
            </a:r>
            <a:r>
              <a:rPr lang="en-US" altLang="ja-JP" sz="1800" dirty="0"/>
              <a:t> </a:t>
            </a:r>
            <a:r>
              <a:rPr lang="en-US" altLang="ja-JP" sz="1800" dirty="0" err="1"/>
              <a:t>mo</a:t>
            </a:r>
            <a:r>
              <a:rPr lang="en-US" altLang="ja-JP" sz="1800" dirty="0"/>
              <a:t>-to-ki</a:t>
            </a:r>
          </a:p>
        </p:txBody>
      </p:sp>
      <p:pic>
        <p:nvPicPr>
          <p:cNvPr id="11" name="グラフィックス 10" descr="拡大鏡">
            <a:extLst>
              <a:ext uri="{FF2B5EF4-FFF2-40B4-BE49-F238E27FC236}">
                <a16:creationId xmlns:a16="http://schemas.microsoft.com/office/drawing/2014/main" id="{3F0807E5-EA43-2AEC-676B-4C8B617A5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6273" y="1567009"/>
            <a:ext cx="522654" cy="522654"/>
          </a:xfrm>
          <a:prstGeom prst="rect">
            <a:avLst/>
          </a:prstGeom>
        </p:spPr>
      </p:pic>
      <p:pic>
        <p:nvPicPr>
          <p:cNvPr id="13" name="図 12">
            <a:extLst>
              <a:ext uri="{FF2B5EF4-FFF2-40B4-BE49-F238E27FC236}">
                <a16:creationId xmlns:a16="http://schemas.microsoft.com/office/drawing/2014/main" id="{416DC9AC-078C-6A1C-E932-7EB58C11240E}"/>
              </a:ext>
            </a:extLst>
          </p:cNvPr>
          <p:cNvPicPr>
            <a:picLocks noChangeAspect="1"/>
          </p:cNvPicPr>
          <p:nvPr/>
        </p:nvPicPr>
        <p:blipFill>
          <a:blip r:embed="rId5"/>
          <a:stretch>
            <a:fillRect/>
          </a:stretch>
        </p:blipFill>
        <p:spPr>
          <a:xfrm>
            <a:off x="711200" y="2460879"/>
            <a:ext cx="7772400" cy="2706567"/>
          </a:xfrm>
          <a:prstGeom prst="rect">
            <a:avLst/>
          </a:prstGeom>
        </p:spPr>
      </p:pic>
    </p:spTree>
    <p:extLst>
      <p:ext uri="{BB962C8B-B14F-4D97-AF65-F5344CB8AC3E}">
        <p14:creationId xmlns:p14="http://schemas.microsoft.com/office/powerpoint/2010/main" val="123284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37</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38</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39</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a:bodyPr>
          <a:lstStyle/>
          <a:p>
            <a:pPr>
              <a:lnSpc>
                <a:spcPct val="150000"/>
              </a:lnSpc>
            </a:pPr>
            <a:r>
              <a:rPr lang="ja-JP" altLang="en-US" sz="1800"/>
              <a:t>像を考えるための準備</a:t>
            </a:r>
            <a:endParaRPr lang="en-US" altLang="ja-JP" sz="1800" dirty="0"/>
          </a:p>
          <a:p>
            <a:pPr lvl="1">
              <a:lnSpc>
                <a:spcPct val="150000"/>
              </a:lnSpc>
            </a:pPr>
            <a:r>
              <a:rPr lang="ja-JP" altLang="en-US" sz="1500">
                <a:solidFill>
                  <a:schemeClr val="bg2">
                    <a:lumMod val="50000"/>
                  </a:schemeClr>
                </a:solidFill>
              </a:rPr>
              <a:t>シュバルツシルト計量</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null</a:t>
            </a:r>
            <a:r>
              <a:rPr lang="ja-JP" altLang="en-US" sz="1500">
                <a:solidFill>
                  <a:schemeClr val="bg2">
                    <a:lumMod val="50000"/>
                  </a:schemeClr>
                </a:solidFill>
              </a:rPr>
              <a:t>測地線方程式</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微分方程式の導出・解析</a:t>
            </a:r>
            <a:endParaRPr lang="en-US" altLang="ja-JP" sz="1500" dirty="0">
              <a:solidFill>
                <a:schemeClr val="bg2">
                  <a:lumMod val="50000"/>
                </a:schemeClr>
              </a:solidFill>
            </a:endParaRPr>
          </a:p>
          <a:p>
            <a:pPr lvl="1">
              <a:lnSpc>
                <a:spcPct val="150000"/>
              </a:lnSpc>
            </a:pPr>
            <a:endParaRPr lang="en-US" altLang="ja-JP" sz="1500" dirty="0"/>
          </a:p>
          <a:p>
            <a:pPr>
              <a:lnSpc>
                <a:spcPct val="150000"/>
              </a:lnSpc>
            </a:pPr>
            <a:r>
              <a:rPr lang="ja-JP" altLang="en-US" sz="1800"/>
              <a:t>薄い降着円盤の作る像</a:t>
            </a:r>
            <a:endParaRPr lang="en-US" altLang="ja-JP" sz="1800" dirty="0"/>
          </a:p>
          <a:p>
            <a:pPr lvl="1">
              <a:lnSpc>
                <a:spcPct val="150000"/>
              </a:lnSpc>
            </a:pPr>
            <a:r>
              <a:rPr lang="ja-JP" altLang="en-US" sz="1500">
                <a:solidFill>
                  <a:schemeClr val="bg2">
                    <a:lumMod val="50000"/>
                  </a:schemeClr>
                </a:solidFill>
              </a:rPr>
              <a:t>状況設定</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スクリーンに映る光の計算</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作成された像</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31671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a:t>
            </a:r>
            <a:endParaRPr lang="en-US" altLang="ja-JP" sz="1500" dirty="0"/>
          </a:p>
          <a:p>
            <a:pPr marL="0" indent="0" algn="ctr" eaLnBrk="0">
              <a:lnSpc>
                <a:spcPct val="150000"/>
              </a:lnSpc>
              <a:spcBef>
                <a:spcPts val="0"/>
              </a:spcBef>
              <a:buNone/>
            </a:pPr>
            <a:r>
              <a:rPr lang="ja-JP" altLang="en-US" sz="1500"/>
              <a:t>表す式を導出し、解析する。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降着円盤が観測スクリーンに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写す像の予測</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0969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7168780-4678-E60F-5501-51DA043F6F09}"/>
              </a:ext>
            </a:extLst>
          </p:cNvPr>
          <p:cNvPicPr>
            <a:picLocks noChangeAspect="1"/>
          </p:cNvPicPr>
          <p:nvPr/>
        </p:nvPicPr>
        <p:blipFill>
          <a:blip r:embed="rId2"/>
          <a:stretch>
            <a:fillRect/>
          </a:stretch>
        </p:blipFill>
        <p:spPr>
          <a:xfrm>
            <a:off x="0" y="532392"/>
            <a:ext cx="9144000" cy="6092671"/>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308636"/>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6"/>
          <a:stretch>
            <a:fillRect/>
          </a:stretch>
        </p:blipFill>
        <p:spPr>
          <a:xfrm>
            <a:off x="5913784" y="3412966"/>
            <a:ext cx="1990953" cy="951092"/>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7"/>
          <a:stretch>
            <a:fillRect/>
          </a:stretch>
        </p:blipFill>
        <p:spPr>
          <a:xfrm>
            <a:off x="5913784" y="2100437"/>
            <a:ext cx="1990953" cy="951092"/>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8"/>
          <a:stretch>
            <a:fillRect/>
          </a:stretch>
        </p:blipFill>
        <p:spPr>
          <a:xfrm>
            <a:off x="5913784" y="668064"/>
            <a:ext cx="1988005" cy="949684"/>
          </a:xfrm>
          <a:prstGeom prst="rect">
            <a:avLst/>
          </a:prstGeom>
        </p:spPr>
      </p:pic>
      <p:pic>
        <p:nvPicPr>
          <p:cNvPr id="2" name="図 1">
            <a:extLst>
              <a:ext uri="{FF2B5EF4-FFF2-40B4-BE49-F238E27FC236}">
                <a16:creationId xmlns:a16="http://schemas.microsoft.com/office/drawing/2014/main" id="{DCCF9F26-939B-FF8D-ED37-46426E81E6AD}"/>
              </a:ext>
            </a:extLst>
          </p:cNvPr>
          <p:cNvPicPr>
            <a:picLocks noChangeAspect="1"/>
          </p:cNvPicPr>
          <p:nvPr/>
        </p:nvPicPr>
        <p:blipFill>
          <a:blip r:embed="rId9"/>
          <a:stretch>
            <a:fillRect/>
          </a:stretch>
        </p:blipFill>
        <p:spPr>
          <a:xfrm>
            <a:off x="377452" y="63500"/>
            <a:ext cx="877303" cy="317500"/>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42</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43</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44</a:t>
            </a:fld>
            <a:r>
              <a:rPr lang="en-US"/>
              <a:t>/n</a:t>
            </a:r>
            <a:endParaRPr lang="en-US" dirty="0"/>
          </a:p>
        </p:txBody>
      </p:sp>
      <p:pic>
        <p:nvPicPr>
          <p:cNvPr id="2" name="図 1">
            <a:extLst>
              <a:ext uri="{FF2B5EF4-FFF2-40B4-BE49-F238E27FC236}">
                <a16:creationId xmlns:a16="http://schemas.microsoft.com/office/drawing/2014/main" id="{74B9449F-F339-6F5B-AAB3-1959570546FD}"/>
              </a:ext>
            </a:extLst>
          </p:cNvPr>
          <p:cNvPicPr>
            <a:picLocks noChangeAspect="1"/>
          </p:cNvPicPr>
          <p:nvPr/>
        </p:nvPicPr>
        <p:blipFill>
          <a:blip r:embed="rId3"/>
          <a:stretch>
            <a:fillRect/>
          </a:stretch>
        </p:blipFill>
        <p:spPr>
          <a:xfrm>
            <a:off x="-5042883" y="0"/>
            <a:ext cx="5042883" cy="3361922"/>
          </a:xfrm>
          <a:prstGeom prst="rect">
            <a:avLst/>
          </a:prstGeom>
        </p:spPr>
      </p:pic>
      <p:pic>
        <p:nvPicPr>
          <p:cNvPr id="5" name="図 4">
            <a:extLst>
              <a:ext uri="{FF2B5EF4-FFF2-40B4-BE49-F238E27FC236}">
                <a16:creationId xmlns:a16="http://schemas.microsoft.com/office/drawing/2014/main" id="{1968451A-83B4-8C36-B488-C86579A6E240}"/>
              </a:ext>
            </a:extLst>
          </p:cNvPr>
          <p:cNvPicPr>
            <a:picLocks noChangeAspect="1"/>
          </p:cNvPicPr>
          <p:nvPr/>
        </p:nvPicPr>
        <p:blipFill>
          <a:blip r:embed="rId4"/>
          <a:stretch>
            <a:fillRect/>
          </a:stretch>
        </p:blipFill>
        <p:spPr>
          <a:xfrm>
            <a:off x="4572000" y="0"/>
            <a:ext cx="5042883" cy="3361922"/>
          </a:xfrm>
          <a:prstGeom prst="rect">
            <a:avLst/>
          </a:prstGeom>
        </p:spPr>
      </p:pic>
      <p:pic>
        <p:nvPicPr>
          <p:cNvPr id="6" name="図 5">
            <a:extLst>
              <a:ext uri="{FF2B5EF4-FFF2-40B4-BE49-F238E27FC236}">
                <a16:creationId xmlns:a16="http://schemas.microsoft.com/office/drawing/2014/main" id="{823735F0-8900-AE0E-086D-5B84BB486D8D}"/>
              </a:ext>
            </a:extLst>
          </p:cNvPr>
          <p:cNvPicPr>
            <a:picLocks noChangeAspect="1"/>
          </p:cNvPicPr>
          <p:nvPr/>
        </p:nvPicPr>
        <p:blipFill>
          <a:blip r:embed="rId5"/>
          <a:stretch>
            <a:fillRect/>
          </a:stretch>
        </p:blipFill>
        <p:spPr>
          <a:xfrm>
            <a:off x="0" y="0"/>
            <a:ext cx="5042883" cy="3361922"/>
          </a:xfrm>
          <a:prstGeom prst="rect">
            <a:avLst/>
          </a:prstGeom>
        </p:spPr>
      </p:pic>
      <p:pic>
        <p:nvPicPr>
          <p:cNvPr id="7" name="図 6">
            <a:extLst>
              <a:ext uri="{FF2B5EF4-FFF2-40B4-BE49-F238E27FC236}">
                <a16:creationId xmlns:a16="http://schemas.microsoft.com/office/drawing/2014/main" id="{E13E51BE-8862-0964-600E-61B973A67DD4}"/>
              </a:ext>
            </a:extLst>
          </p:cNvPr>
          <p:cNvPicPr>
            <a:picLocks noChangeAspect="1"/>
          </p:cNvPicPr>
          <p:nvPr/>
        </p:nvPicPr>
        <p:blipFill>
          <a:blip r:embed="rId6"/>
          <a:stretch>
            <a:fillRect/>
          </a:stretch>
        </p:blipFill>
        <p:spPr>
          <a:xfrm>
            <a:off x="-1" y="3359554"/>
            <a:ext cx="5042883" cy="3361922"/>
          </a:xfrm>
          <a:prstGeom prst="rect">
            <a:avLst/>
          </a:prstGeom>
        </p:spPr>
      </p:pic>
      <p:pic>
        <p:nvPicPr>
          <p:cNvPr id="8" name="図 7">
            <a:extLst>
              <a:ext uri="{FF2B5EF4-FFF2-40B4-BE49-F238E27FC236}">
                <a16:creationId xmlns:a16="http://schemas.microsoft.com/office/drawing/2014/main" id="{7C603F7C-8417-0651-E5C3-F0D7B19E1E9F}"/>
              </a:ext>
            </a:extLst>
          </p:cNvPr>
          <p:cNvPicPr>
            <a:picLocks noChangeAspect="1"/>
          </p:cNvPicPr>
          <p:nvPr/>
        </p:nvPicPr>
        <p:blipFill>
          <a:blip r:embed="rId7"/>
          <a:stretch>
            <a:fillRect/>
          </a:stretch>
        </p:blipFill>
        <p:spPr>
          <a:xfrm>
            <a:off x="4572000" y="3359554"/>
            <a:ext cx="5042883" cy="3361922"/>
          </a:xfrm>
          <a:prstGeom prst="rect">
            <a:avLst/>
          </a:prstGeom>
        </p:spPr>
      </p:pic>
    </p:spTree>
    <p:extLst>
      <p:ext uri="{BB962C8B-B14F-4D97-AF65-F5344CB8AC3E}">
        <p14:creationId xmlns:p14="http://schemas.microsoft.com/office/powerpoint/2010/main" val="148883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像を考えるための準備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」は「ブラックホール」の略。</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5</a:t>
            </a:fld>
            <a:r>
              <a:rPr lang="en-US"/>
              <a:t>/n</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曲がった時空上での光の動きを表す方程式（</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の赤道面に注目する。</a:t>
            </a:r>
            <a:endParaRPr lang="en-US" altLang="ja-JP" sz="1800" dirty="0"/>
          </a:p>
          <a:p>
            <a:pPr marL="0" indent="0">
              <a:lnSpc>
                <a:spcPct val="100000"/>
              </a:lnSpc>
              <a:buNone/>
            </a:pPr>
            <a:r>
              <a:rPr lang="en-US" altLang="ja-JP" sz="1800" dirty="0"/>
              <a:t>BH</a:t>
            </a:r>
            <a:r>
              <a:rPr lang="ja-JP" altLang="en-US" sz="1800"/>
              <a:t>中心付近は考えず　　　　　のみを考える。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pic>
        <p:nvPicPr>
          <p:cNvPr id="6" name="図 5">
            <a:extLst>
              <a:ext uri="{FF2B5EF4-FFF2-40B4-BE49-F238E27FC236}">
                <a16:creationId xmlns:a16="http://schemas.microsoft.com/office/drawing/2014/main" id="{45E80525-B671-4BFC-3C3F-6A98F1C3DA21}"/>
              </a:ext>
            </a:extLst>
          </p:cNvPr>
          <p:cNvPicPr>
            <a:picLocks noChangeAspect="1"/>
          </p:cNvPicPr>
          <p:nvPr/>
        </p:nvPicPr>
        <p:blipFill>
          <a:blip r:embed="rId6"/>
          <a:stretch>
            <a:fillRect/>
          </a:stretch>
        </p:blipFill>
        <p:spPr>
          <a:xfrm>
            <a:off x="3040256" y="5260036"/>
            <a:ext cx="881269" cy="220317"/>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波数が非常に大きい波を考える。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光の波数ベクトル　　は</a:t>
            </a:r>
            <a:r>
              <a:rPr lang="en-US" altLang="ja-JP" sz="1800" dirty="0"/>
              <a:t>null</a:t>
            </a:r>
            <a:r>
              <a:rPr lang="ja-JP" altLang="en-US" sz="1800"/>
              <a:t>条件　　　　　　を満たす。</a:t>
            </a:r>
            <a:endParaRPr lang="en-US" altLang="ja-JP" sz="1800" dirty="0"/>
          </a:p>
          <a:p>
            <a:pPr marL="0" indent="0" eaLnBrk="0">
              <a:lnSpc>
                <a:spcPct val="150000"/>
              </a:lnSpc>
              <a:spcBef>
                <a:spcPts val="0"/>
              </a:spcBef>
              <a:buNone/>
            </a:pPr>
            <a:r>
              <a:rPr lang="ja-JP" altLang="en-US" sz="1800"/>
              <a:t>　　　　　　　と仮定すると、</a:t>
            </a:r>
            <a:r>
              <a:rPr lang="en-US" altLang="ja-JP" sz="1800" dirty="0"/>
              <a:t>null</a:t>
            </a:r>
            <a:r>
              <a:rPr lang="ja-JP" altLang="en-US" sz="1800"/>
              <a:t>条件は　　　　　　　に書き変わる。</a:t>
            </a:r>
            <a:endParaRPr lang="en-US" altLang="ja-JP" sz="1800" dirty="0"/>
          </a:p>
          <a:p>
            <a:pPr marL="0" indent="0" eaLnBrk="0">
              <a:lnSpc>
                <a:spcPct val="150000"/>
              </a:lnSpc>
              <a:spcBef>
                <a:spcPts val="0"/>
              </a:spcBef>
              <a:buNone/>
            </a:pPr>
            <a:r>
              <a:rPr lang="ja-JP" altLang="en-US" sz="1800"/>
              <a:t>さらに、固有時間を　　とおき、　　　　　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3"/>
          <a:stretch>
            <a:fillRect/>
          </a:stretch>
        </p:blipFill>
        <p:spPr>
          <a:xfrm>
            <a:off x="3683472" y="1361236"/>
            <a:ext cx="1540631" cy="283255"/>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4"/>
          <a:stretch>
            <a:fillRect/>
          </a:stretch>
        </p:blipFill>
        <p:spPr>
          <a:xfrm>
            <a:off x="5687634" y="2842034"/>
            <a:ext cx="593510" cy="195509"/>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5"/>
          <a:stretch>
            <a:fillRect/>
          </a:stretch>
        </p:blipFill>
        <p:spPr>
          <a:xfrm>
            <a:off x="2743181" y="2669313"/>
            <a:ext cx="2480922" cy="540953"/>
          </a:xfrm>
          <a:prstGeom prst="rect">
            <a:avLst/>
          </a:prstGeom>
        </p:spPr>
      </p:pic>
      <p:pic>
        <p:nvPicPr>
          <p:cNvPr id="11" name="図 10">
            <a:extLst>
              <a:ext uri="{FF2B5EF4-FFF2-40B4-BE49-F238E27FC236}">
                <a16:creationId xmlns:a16="http://schemas.microsoft.com/office/drawing/2014/main" id="{557CD9AE-9781-6578-BEAD-79319BD7FC68}"/>
              </a:ext>
            </a:extLst>
          </p:cNvPr>
          <p:cNvPicPr>
            <a:picLocks noChangeAspect="1"/>
          </p:cNvPicPr>
          <p:nvPr/>
        </p:nvPicPr>
        <p:blipFill>
          <a:blip r:embed="rId6"/>
          <a:stretch>
            <a:fillRect/>
          </a:stretch>
        </p:blipFill>
        <p:spPr>
          <a:xfrm>
            <a:off x="1844553" y="4825321"/>
            <a:ext cx="5454891" cy="609864"/>
          </a:xfrm>
          <a:prstGeom prst="rect">
            <a:avLst/>
          </a:prstGeom>
        </p:spPr>
      </p:pic>
      <p:pic>
        <p:nvPicPr>
          <p:cNvPr id="8" name="図 7">
            <a:extLst>
              <a:ext uri="{FF2B5EF4-FFF2-40B4-BE49-F238E27FC236}">
                <a16:creationId xmlns:a16="http://schemas.microsoft.com/office/drawing/2014/main" id="{65530CEA-3BB8-749F-DD18-3EC9FCB2CA30}"/>
              </a:ext>
            </a:extLst>
          </p:cNvPr>
          <p:cNvPicPr>
            <a:picLocks noChangeAspect="1"/>
          </p:cNvPicPr>
          <p:nvPr/>
        </p:nvPicPr>
        <p:blipFill>
          <a:blip r:embed="rId7"/>
          <a:stretch>
            <a:fillRect/>
          </a:stretch>
        </p:blipFill>
        <p:spPr>
          <a:xfrm>
            <a:off x="2677276" y="3401021"/>
            <a:ext cx="209517" cy="246931"/>
          </a:xfrm>
          <a:prstGeom prst="rect">
            <a:avLst/>
          </a:prstGeom>
        </p:spPr>
      </p:pic>
      <p:pic>
        <p:nvPicPr>
          <p:cNvPr id="9" name="図 8">
            <a:extLst>
              <a:ext uri="{FF2B5EF4-FFF2-40B4-BE49-F238E27FC236}">
                <a16:creationId xmlns:a16="http://schemas.microsoft.com/office/drawing/2014/main" id="{86357044-C9D8-A6C8-314A-7A19E2AF5370}"/>
              </a:ext>
            </a:extLst>
          </p:cNvPr>
          <p:cNvPicPr>
            <a:picLocks noChangeAspect="1"/>
          </p:cNvPicPr>
          <p:nvPr/>
        </p:nvPicPr>
        <p:blipFill>
          <a:blip r:embed="rId8"/>
          <a:stretch>
            <a:fillRect/>
          </a:stretch>
        </p:blipFill>
        <p:spPr>
          <a:xfrm>
            <a:off x="4383774" y="3395623"/>
            <a:ext cx="970509" cy="292693"/>
          </a:xfrm>
          <a:prstGeom prst="rect">
            <a:avLst/>
          </a:prstGeom>
        </p:spPr>
      </p:pic>
      <p:pic>
        <p:nvPicPr>
          <p:cNvPr id="14" name="図 13">
            <a:extLst>
              <a:ext uri="{FF2B5EF4-FFF2-40B4-BE49-F238E27FC236}">
                <a16:creationId xmlns:a16="http://schemas.microsoft.com/office/drawing/2014/main" id="{912DBC11-8D72-60DC-9D82-80E5ADE0DD38}"/>
              </a:ext>
            </a:extLst>
          </p:cNvPr>
          <p:cNvPicPr>
            <a:picLocks noChangeAspect="1"/>
          </p:cNvPicPr>
          <p:nvPr/>
        </p:nvPicPr>
        <p:blipFill>
          <a:blip r:embed="rId9"/>
          <a:stretch>
            <a:fillRect/>
          </a:stretch>
        </p:blipFill>
        <p:spPr>
          <a:xfrm>
            <a:off x="801366" y="3819416"/>
            <a:ext cx="1376756" cy="270957"/>
          </a:xfrm>
          <a:prstGeom prst="rect">
            <a:avLst/>
          </a:prstGeom>
        </p:spPr>
      </p:pic>
      <p:pic>
        <p:nvPicPr>
          <p:cNvPr id="16" name="図 15">
            <a:extLst>
              <a:ext uri="{FF2B5EF4-FFF2-40B4-BE49-F238E27FC236}">
                <a16:creationId xmlns:a16="http://schemas.microsoft.com/office/drawing/2014/main" id="{B72980D5-9310-802A-6143-5DFB56767825}"/>
              </a:ext>
            </a:extLst>
          </p:cNvPr>
          <p:cNvPicPr>
            <a:picLocks noChangeAspect="1"/>
          </p:cNvPicPr>
          <p:nvPr/>
        </p:nvPicPr>
        <p:blipFill>
          <a:blip r:embed="rId10"/>
          <a:stretch>
            <a:fillRect/>
          </a:stretch>
        </p:blipFill>
        <p:spPr>
          <a:xfrm>
            <a:off x="5287898" y="3810230"/>
            <a:ext cx="1247811" cy="280573"/>
          </a:xfrm>
          <a:prstGeom prst="rect">
            <a:avLst/>
          </a:prstGeom>
        </p:spPr>
      </p:pic>
      <p:pic>
        <p:nvPicPr>
          <p:cNvPr id="17" name="図 16">
            <a:extLst>
              <a:ext uri="{FF2B5EF4-FFF2-40B4-BE49-F238E27FC236}">
                <a16:creationId xmlns:a16="http://schemas.microsoft.com/office/drawing/2014/main" id="{87BFFCDE-F932-67E1-7D39-8365AE3453FC}"/>
              </a:ext>
            </a:extLst>
          </p:cNvPr>
          <p:cNvPicPr>
            <a:picLocks noChangeAspect="1"/>
          </p:cNvPicPr>
          <p:nvPr/>
        </p:nvPicPr>
        <p:blipFill>
          <a:blip r:embed="rId11"/>
          <a:stretch>
            <a:fillRect/>
          </a:stretch>
        </p:blipFill>
        <p:spPr>
          <a:xfrm>
            <a:off x="4232935" y="4110921"/>
            <a:ext cx="850900" cy="508000"/>
          </a:xfrm>
          <a:prstGeom prst="rect">
            <a:avLst/>
          </a:prstGeom>
        </p:spPr>
      </p:pic>
      <p:pic>
        <p:nvPicPr>
          <p:cNvPr id="18" name="図 17">
            <a:extLst>
              <a:ext uri="{FF2B5EF4-FFF2-40B4-BE49-F238E27FC236}">
                <a16:creationId xmlns:a16="http://schemas.microsoft.com/office/drawing/2014/main" id="{CC29C96C-E089-12E1-8B59-4112415F26C3}"/>
              </a:ext>
            </a:extLst>
          </p:cNvPr>
          <p:cNvPicPr>
            <a:picLocks noChangeAspect="1"/>
          </p:cNvPicPr>
          <p:nvPr/>
        </p:nvPicPr>
        <p:blipFill>
          <a:blip r:embed="rId12"/>
          <a:stretch>
            <a:fillRect/>
          </a:stretch>
        </p:blipFill>
        <p:spPr>
          <a:xfrm>
            <a:off x="2885165" y="4246517"/>
            <a:ext cx="172020" cy="235396"/>
          </a:xfrm>
          <a:prstGeom prst="rect">
            <a:avLst/>
          </a:prstGeom>
        </p:spPr>
      </p:pic>
    </p:spTree>
    <p:extLst>
      <p:ext uri="{BB962C8B-B14F-4D97-AF65-F5344CB8AC3E}">
        <p14:creationId xmlns:p14="http://schemas.microsoft.com/office/powerpoint/2010/main" val="16253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a:t>
            </a:r>
            <a:r>
              <a:rPr lang="en-US" altLang="ja-JP" sz="1800" dirty="0"/>
              <a:t>null</a:t>
            </a:r>
            <a:r>
              <a:rPr lang="ja-JP" altLang="en-US" sz="1800"/>
              <a:t>の条件より</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9" name="図 8">
            <a:extLst>
              <a:ext uri="{FF2B5EF4-FFF2-40B4-BE49-F238E27FC236}">
                <a16:creationId xmlns:a16="http://schemas.microsoft.com/office/drawing/2014/main" id="{638E00DF-6A89-10AC-A019-D5BB12B4A839}"/>
              </a:ext>
            </a:extLst>
          </p:cNvPr>
          <p:cNvPicPr>
            <a:picLocks noChangeAspect="1"/>
          </p:cNvPicPr>
          <p:nvPr/>
        </p:nvPicPr>
        <p:blipFill>
          <a:blip r:embed="rId7"/>
          <a:stretch>
            <a:fillRect/>
          </a:stretch>
        </p:blipFill>
        <p:spPr>
          <a:xfrm>
            <a:off x="2511630" y="5277030"/>
            <a:ext cx="3638919" cy="558477"/>
          </a:xfrm>
          <a:prstGeom prst="rect">
            <a:avLst/>
          </a:prstGeom>
        </p:spPr>
      </p:pic>
    </p:spTree>
    <p:extLst>
      <p:ext uri="{BB962C8B-B14F-4D97-AF65-F5344CB8AC3E}">
        <p14:creationId xmlns:p14="http://schemas.microsoft.com/office/powerpoint/2010/main" val="4196852102"/>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67177</TotalTime>
  <Words>1857</Words>
  <Application>Microsoft Macintosh PowerPoint</Application>
  <PresentationFormat>画面に合わせる (4:3)</PresentationFormat>
  <Paragraphs>364</Paragraphs>
  <Slides>44</Slides>
  <Notes>40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44</vt:i4>
      </vt:variant>
    </vt:vector>
  </HeadingPairs>
  <TitlesOfParts>
    <vt:vector size="49" baseType="lpstr">
      <vt:lpstr>Hiragino Kaku Gothic Std W8</vt:lpstr>
      <vt:lpstr>游ゴシック</vt:lpstr>
      <vt:lpstr>Aptos</vt:lpstr>
      <vt:lpstr>Arial</vt:lpstr>
      <vt:lpstr>Office テーマ</vt:lpstr>
      <vt:lpstr>ブラックホールを回る 幾何学的に薄い降着円盤の作る像</vt:lpstr>
      <vt:lpstr>本論文を選んだ経緯</vt:lpstr>
      <vt:lpstr>用語紹介</vt:lpstr>
      <vt:lpstr>目次</vt:lpstr>
      <vt:lpstr>像を考えるための準備</vt:lpstr>
      <vt:lpstr>光の軌道を計算するのに必要な知識</vt:lpstr>
      <vt:lpstr>シュバルツシルト時空</vt:lpstr>
      <vt:lpstr>null測地線方程式</vt:lpstr>
      <vt:lpstr>光の軌道を表す微分方程式</vt:lpstr>
      <vt:lpstr>有効ポテンシャルと運動可能領域</vt:lpstr>
      <vt:lpstr>有効ポテンシャルによる軌道の分類</vt:lpstr>
      <vt:lpstr>薄い降着円盤の作る像</vt:lpstr>
      <vt:lpstr>状況設定（1/3）</vt:lpstr>
      <vt:lpstr>状況設定（2/3）</vt:lpstr>
      <vt:lpstr>状況設定（3/3）</vt:lpstr>
      <vt:lpstr>スクリーンに映る光の位置を求める流れ</vt:lpstr>
      <vt:lpstr>角度の関係性から a を求める</vt:lpstr>
      <vt:lpstr>微分方程式の変形</vt:lpstr>
      <vt:lpstr>1)　軌道の分類と積分による角度の評価</vt:lpstr>
      <vt:lpstr>2)　軌道の分類と幾何的な角度の評価</vt:lpstr>
      <vt:lpstr>3)　(1),(2)を用いて b を求める</vt:lpstr>
      <vt:lpstr>作成された像</vt:lpstr>
      <vt:lpstr>真っ直ぐ届く光との比較</vt:lpstr>
      <vt:lpstr>まとめ</vt:lpstr>
      <vt:lpstr>展望</vt:lpstr>
      <vt:lpstr>応用（夏ゼミを聞いてくれた人向け）</vt:lpstr>
      <vt:lpstr>以下、予備スライド</vt:lpstr>
      <vt:lpstr>null測地線方程式（1/3）</vt:lpstr>
      <vt:lpstr>null測地線方程式（2/3）</vt:lpstr>
      <vt:lpstr>null測地線方程式（3/3）</vt:lpstr>
      <vt:lpstr>a のずれ</vt:lpstr>
      <vt:lpstr>最近接点から無限遠までの積分</vt:lpstr>
      <vt:lpstr>衝突係数の近似</vt:lpstr>
      <vt:lpstr>M が距離として書ける理由</vt:lpstr>
      <vt:lpstr>コードの場所</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1057</cp:revision>
  <dcterms:created xsi:type="dcterms:W3CDTF">2024-07-01T13:42:07Z</dcterms:created>
  <dcterms:modified xsi:type="dcterms:W3CDTF">2024-11-17T11:47:35Z</dcterms:modified>
</cp:coreProperties>
</file>